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customXml/itemProps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7"/>
  </p:handoutMasterIdLst>
  <p:sldIdLst>
    <p:sldId id="682" r:id="rId3"/>
    <p:sldId id="623" r:id="rId4"/>
    <p:sldId id="728" r:id="rId5"/>
    <p:sldId id="870" r:id="rId7"/>
    <p:sldId id="809" r:id="rId8"/>
    <p:sldId id="873" r:id="rId9"/>
    <p:sldId id="810" r:id="rId10"/>
    <p:sldId id="872" r:id="rId11"/>
    <p:sldId id="874" r:id="rId12"/>
    <p:sldId id="875" r:id="rId13"/>
    <p:sldId id="876" r:id="rId14"/>
    <p:sldId id="878" r:id="rId15"/>
    <p:sldId id="879" r:id="rId16"/>
    <p:sldId id="880" r:id="rId17"/>
    <p:sldId id="811" r:id="rId18"/>
    <p:sldId id="882" r:id="rId19"/>
    <p:sldId id="883" r:id="rId20"/>
    <p:sldId id="812" r:id="rId21"/>
    <p:sldId id="885" r:id="rId22"/>
    <p:sldId id="813" r:id="rId23"/>
    <p:sldId id="887" r:id="rId24"/>
    <p:sldId id="729" r:id="rId25"/>
    <p:sldId id="680" r:id="rId26"/>
  </p:sldIdLst>
  <p:sldSz cx="9144000" cy="5143500" type="screen16x9"/>
  <p:notesSz cx="6858000" cy="9144000"/>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AECF6"/>
    <a:srgbClr val="00B0F0"/>
    <a:srgbClr val="2A2AF8"/>
    <a:srgbClr val="8EBBE5"/>
    <a:srgbClr val="B8D6EE"/>
    <a:srgbClr val="4D6798"/>
    <a:srgbClr val="EAF7FD"/>
    <a:srgbClr val="F3F3F5"/>
    <a:srgbClr val="74B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4451" autoAdjust="0"/>
    <p:restoredTop sz="95226" autoAdjust="0"/>
  </p:normalViewPr>
  <p:slideViewPr>
    <p:cSldViewPr snapToGrid="0" showGuides="1">
      <p:cViewPr>
        <p:scale>
          <a:sx n="150" d="100"/>
          <a:sy n="150" d="100"/>
        </p:scale>
        <p:origin x="-456" y="72"/>
      </p:cViewPr>
      <p:guideLst>
        <p:guide orient="horz" pos="1950"/>
        <p:guide/>
      </p:guideLst>
    </p:cSldViewPr>
  </p:slideViewPr>
  <p:notesTextViewPr>
    <p:cViewPr>
      <p:scale>
        <a:sx n="1" d="1"/>
        <a:sy n="1" d="1"/>
      </p:scale>
      <p:origin x="0" y="0"/>
    </p:cViewPr>
  </p:notesTextViewPr>
  <p:notesViewPr>
    <p:cSldViewPr snapToGrid="0">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3.xml"/><Relationship Id="rId32" Type="http://schemas.openxmlformats.org/officeDocument/2006/relationships/customXml" Target="../customXml/item1.xml"/><Relationship Id="rId31" Type="http://schemas.openxmlformats.org/officeDocument/2006/relationships/customXmlProps" Target="../customXml/itemProps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9116-8487-4D3B-921F-0E41E65F4555}"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F2A5C0-3CFB-4282-AD2D-2FF4823B029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FCB8-7EF4-48C1-8984-7222E239D7E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BA41-6BA2-47AC-9C1D-5ECEA0A6E2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That is, the technologist needs to identify the keywords of the target technology, make a query and then retrieve the patent set from the database</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latin typeface="Helvetica Regular" charset="0"/>
                <a:cs typeface="Helvetica Regular" charset="0"/>
                <a:sym typeface="+mn-ea"/>
              </a:rPr>
              <a:t>With the increasing number of patent applications filed each year, m</a:t>
            </a:r>
            <a:r>
              <a:rPr lang="en-US" altLang="zh-CN">
                <a:latin typeface="Helvetica Regular" charset="0"/>
                <a:cs typeface="Helvetica Regular" charset="0"/>
                <a:sym typeface="+mn-ea"/>
              </a:rPr>
              <a:t>anaging and exploring patent documents efficiently becomes more and more important. In the past, the methods of patent management and retrieval were based on the traditional database and Boolean search.</a:t>
            </a:r>
            <a:endParaRPr lang="en-US" altLang="zh-CN">
              <a:latin typeface="Helvetica Regular" charset="0"/>
              <a:cs typeface="Helvetica Regular" charset="0"/>
              <a:sym typeface="+mn-ea"/>
            </a:endParaRPr>
          </a:p>
          <a:p>
            <a:endParaRPr lang="en-US" altLang="zh-CN">
              <a:latin typeface="Helvetica Regular" charset="0"/>
              <a:cs typeface="Helvetica Regular" charset="0"/>
            </a:endParaRPr>
          </a:p>
          <a:p>
            <a:r>
              <a:rPr lang="zh-CN" altLang="en-US">
                <a:latin typeface="Helvetica Regular" charset="0"/>
                <a:cs typeface="Helvetica Regular" charset="0"/>
                <a:sym typeface="+mn-ea"/>
              </a:rPr>
              <a:t>That is, the technologist needs to identify the keywords of the target technology, make a query and then retrieve the patent set from the database</a:t>
            </a:r>
            <a:r>
              <a:rPr lang="en-US" altLang="zh-CN">
                <a:latin typeface="Helvetica Regular" charset="0"/>
                <a:cs typeface="Helvetica Regular" charset="0"/>
                <a:sym typeface="+mn-ea"/>
              </a:rPr>
              <a:t>.</a:t>
            </a:r>
            <a:endParaRPr lang="zh-CN" altLang="en-US">
              <a:latin typeface="Helvetica Regular" charset="0"/>
              <a:cs typeface="Helvetica Regular" charset="0"/>
            </a:endParaRP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 overall architecture of CoPatE is shown in Figure~\ref{CoPatE}. It starts with the patent semantic compression module to reduce the computational costs caused by length, which extracts some informative claims</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 overall architecture of CoPatE is shown in Figure~\ref{CoPatE}. It starts with the patent semantic compression module to reduce the computational costs caused by length, which extracts some informative claims</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9" name="组合 8"/>
          <p:cNvGrpSpPr/>
          <p:nvPr userDrawn="1"/>
        </p:nvGrpSpPr>
        <p:grpSpPr>
          <a:xfrm rot="10800000">
            <a:off x="-6" y="-4"/>
            <a:ext cx="9144000" cy="5143502"/>
            <a:chOff x="1638892" y="-39624"/>
            <a:chExt cx="7933199" cy="5143501"/>
          </a:xfrm>
        </p:grpSpPr>
        <p:sp>
          <p:nvSpPr>
            <p:cNvPr id="11" name="矩形 10"/>
            <p:cNvSpPr/>
            <p:nvPr/>
          </p:nvSpPr>
          <p:spPr>
            <a:xfrm>
              <a:off x="3229075" y="-39624"/>
              <a:ext cx="1587652" cy="5143500"/>
            </a:xfrm>
            <a:prstGeom prst="rect">
              <a:avLst/>
            </a:prstGeom>
            <a:solidFill>
              <a:srgbClr val="8EBBE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811664" y="-39624"/>
              <a:ext cx="1587652" cy="5143500"/>
            </a:xfrm>
            <a:prstGeom prst="rect">
              <a:avLst/>
            </a:prstGeom>
            <a:solidFill>
              <a:srgbClr val="B8D6E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94255" y="-39624"/>
              <a:ext cx="1587652" cy="5143500"/>
            </a:xfrm>
            <a:prstGeom prst="rect">
              <a:avLst/>
            </a:prstGeom>
            <a:solidFill>
              <a:srgbClr val="DAECF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7981909" y="-39623"/>
              <a:ext cx="1590182" cy="5143500"/>
            </a:xfrm>
            <a:prstGeom prst="rect">
              <a:avLst/>
            </a:prstGeom>
            <a:solidFill>
              <a:srgbClr val="EAF7F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638892" y="-39624"/>
              <a:ext cx="1587652" cy="5143500"/>
            </a:xfrm>
            <a:prstGeom prst="rect">
              <a:avLst/>
            </a:prstGeom>
            <a:solidFill>
              <a:srgbClr val="4D679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userDrawn="1"/>
        </p:nvSpPr>
        <p:spPr>
          <a:xfrm>
            <a:off x="0" y="477227"/>
            <a:ext cx="9144000" cy="4189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1068" y="127846"/>
            <a:ext cx="711200" cy="78232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grpSp>
        <p:nvGrpSpPr>
          <p:cNvPr id="10" name="组合 9"/>
          <p:cNvGrpSpPr/>
          <p:nvPr userDrawn="1"/>
        </p:nvGrpSpPr>
        <p:grpSpPr>
          <a:xfrm rot="10800000">
            <a:off x="-6" y="-4"/>
            <a:ext cx="9144000" cy="5143502"/>
            <a:chOff x="1638892" y="-39624"/>
            <a:chExt cx="7933199" cy="5143501"/>
          </a:xfrm>
        </p:grpSpPr>
        <p:sp>
          <p:nvSpPr>
            <p:cNvPr id="15" name="矩形 14"/>
            <p:cNvSpPr/>
            <p:nvPr/>
          </p:nvSpPr>
          <p:spPr>
            <a:xfrm>
              <a:off x="3229075" y="-39624"/>
              <a:ext cx="1587652" cy="5143500"/>
            </a:xfrm>
            <a:prstGeom prst="rect">
              <a:avLst/>
            </a:prstGeom>
            <a:solidFill>
              <a:srgbClr val="8EBBE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811664" y="-39624"/>
              <a:ext cx="1587652" cy="5143500"/>
            </a:xfrm>
            <a:prstGeom prst="rect">
              <a:avLst/>
            </a:prstGeom>
            <a:solidFill>
              <a:srgbClr val="B8D6E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94255" y="-39624"/>
              <a:ext cx="1587652" cy="5143500"/>
            </a:xfrm>
            <a:prstGeom prst="rect">
              <a:avLst/>
            </a:prstGeom>
            <a:solidFill>
              <a:srgbClr val="DAECF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7981909" y="-39623"/>
              <a:ext cx="1590182" cy="5143500"/>
            </a:xfrm>
            <a:prstGeom prst="rect">
              <a:avLst/>
            </a:prstGeom>
            <a:solidFill>
              <a:srgbClr val="EAF7F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638892" y="-39624"/>
              <a:ext cx="1587652" cy="5143500"/>
            </a:xfrm>
            <a:prstGeom prst="rect">
              <a:avLst/>
            </a:prstGeom>
            <a:solidFill>
              <a:srgbClr val="4D679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userDrawn="1"/>
        </p:nvSpPr>
        <p:spPr>
          <a:xfrm>
            <a:off x="-1821" y="341824"/>
            <a:ext cx="9144000" cy="445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grpSp>
        <p:nvGrpSpPr>
          <p:cNvPr id="10" name="组合 9"/>
          <p:cNvGrpSpPr/>
          <p:nvPr userDrawn="1"/>
        </p:nvGrpSpPr>
        <p:grpSpPr>
          <a:xfrm rot="10800000">
            <a:off x="-6" y="-4"/>
            <a:ext cx="9144000" cy="5143502"/>
            <a:chOff x="1638892" y="-39624"/>
            <a:chExt cx="7933199" cy="5143501"/>
          </a:xfrm>
        </p:grpSpPr>
        <p:sp>
          <p:nvSpPr>
            <p:cNvPr id="15" name="矩形 14"/>
            <p:cNvSpPr/>
            <p:nvPr/>
          </p:nvSpPr>
          <p:spPr>
            <a:xfrm>
              <a:off x="3229075" y="-39624"/>
              <a:ext cx="1587652" cy="5143500"/>
            </a:xfrm>
            <a:prstGeom prst="rect">
              <a:avLst/>
            </a:prstGeom>
            <a:solidFill>
              <a:srgbClr val="8EBBE5"/>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811664" y="-39624"/>
              <a:ext cx="1587652" cy="5143500"/>
            </a:xfrm>
            <a:prstGeom prst="rect">
              <a:avLst/>
            </a:prstGeom>
            <a:solidFill>
              <a:srgbClr val="B8D6EE"/>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94255" y="-39624"/>
              <a:ext cx="1587652" cy="5143500"/>
            </a:xfrm>
            <a:prstGeom prst="rect">
              <a:avLst/>
            </a:prstGeom>
            <a:solidFill>
              <a:srgbClr val="DAECF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7981909" y="-39623"/>
              <a:ext cx="1590182" cy="5143500"/>
            </a:xfrm>
            <a:prstGeom prst="rect">
              <a:avLst/>
            </a:prstGeom>
            <a:solidFill>
              <a:srgbClr val="EAF7FD"/>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a:off x="1638892" y="-39624"/>
              <a:ext cx="1587652" cy="5143500"/>
            </a:xfrm>
            <a:prstGeom prst="rect">
              <a:avLst/>
            </a:prstGeom>
            <a:solidFill>
              <a:srgbClr val="4D6798"/>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userDrawn="1"/>
        </p:nvSpPr>
        <p:spPr>
          <a:xfrm>
            <a:off x="-1821" y="341824"/>
            <a:ext cx="9144000" cy="4459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2359193" y="1332147"/>
            <a:ext cx="2170945" cy="11388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icture Placeholder 7"/>
          <p:cNvSpPr>
            <a:spLocks noGrp="1"/>
          </p:cNvSpPr>
          <p:nvPr>
            <p:ph type="pic" sz="quarter" idx="14"/>
          </p:nvPr>
        </p:nvSpPr>
        <p:spPr>
          <a:xfrm>
            <a:off x="113767" y="1332147"/>
            <a:ext cx="2170945" cy="157560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2" name="Picture Placeholder 7"/>
          <p:cNvSpPr>
            <a:spLocks noGrp="1"/>
          </p:cNvSpPr>
          <p:nvPr>
            <p:ph type="pic" sz="quarter" idx="15"/>
          </p:nvPr>
        </p:nvSpPr>
        <p:spPr>
          <a:xfrm>
            <a:off x="2355544" y="2571749"/>
            <a:ext cx="2170945" cy="157560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 name="Picture Placeholder 7"/>
          <p:cNvSpPr>
            <a:spLocks noGrp="1"/>
          </p:cNvSpPr>
          <p:nvPr>
            <p:ph type="pic" sz="quarter" idx="16"/>
          </p:nvPr>
        </p:nvSpPr>
        <p:spPr>
          <a:xfrm>
            <a:off x="4613863" y="1332147"/>
            <a:ext cx="2170945" cy="157560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20" name="矩形 19"/>
          <p:cNvSpPr/>
          <p:nvPr userDrawn="1"/>
        </p:nvSpPr>
        <p:spPr>
          <a:xfrm>
            <a:off x="124712" y="3008547"/>
            <a:ext cx="2170945" cy="11388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4617512" y="3008547"/>
            <a:ext cx="2170945" cy="11388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6868533" y="1332147"/>
            <a:ext cx="2170945" cy="11388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Picture Placeholder 7"/>
          <p:cNvSpPr>
            <a:spLocks noGrp="1"/>
          </p:cNvSpPr>
          <p:nvPr>
            <p:ph type="pic" sz="quarter" idx="17"/>
          </p:nvPr>
        </p:nvSpPr>
        <p:spPr>
          <a:xfrm>
            <a:off x="6864884" y="2571749"/>
            <a:ext cx="2170945" cy="157560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669989D-4831-4E99-B76E-9A53CB0F3A8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D669989D-4831-4E99-B76E-9A53CB0F3A88}"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69989D-4831-4E99-B76E-9A53CB0F3A8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3F9CDB-1F21-4789-A81E-8FEA25CE194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16_标题幻灯片">
    <p:spTree>
      <p:nvGrpSpPr>
        <p:cNvPr id="1" name=""/>
        <p:cNvGrpSpPr/>
        <p:nvPr/>
      </p:nvGrpSpPr>
      <p:grpSpPr>
        <a:xfrm>
          <a:off x="0" y="0"/>
          <a:ext cx="0" cy="0"/>
          <a:chOff x="0" y="0"/>
          <a:chExt cx="0" cy="0"/>
        </a:xfrm>
      </p:grpSpPr>
      <p:sp>
        <p:nvSpPr>
          <p:cNvPr id="7" name="矩形 6"/>
          <p:cNvSpPr/>
          <p:nvPr userDrawn="1"/>
        </p:nvSpPr>
        <p:spPr>
          <a:xfrm>
            <a:off x="0" y="0"/>
            <a:ext cx="9144000" cy="699542"/>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100473" y="258402"/>
            <a:ext cx="183709" cy="137782"/>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11" name="矩形 10"/>
          <p:cNvSpPr/>
          <p:nvPr userDrawn="1"/>
        </p:nvSpPr>
        <p:spPr>
          <a:xfrm>
            <a:off x="8583811"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12" name="矩形 11"/>
          <p:cNvSpPr/>
          <p:nvPr userDrawn="1"/>
        </p:nvSpPr>
        <p:spPr>
          <a:xfrm>
            <a:off x="8340771"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13" name="矩形 12"/>
          <p:cNvSpPr/>
          <p:nvPr userDrawn="1"/>
        </p:nvSpPr>
        <p:spPr>
          <a:xfrm>
            <a:off x="7861977"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14" name="矩形 13"/>
          <p:cNvSpPr/>
          <p:nvPr userDrawn="1"/>
        </p:nvSpPr>
        <p:spPr>
          <a:xfrm>
            <a:off x="7626222" y="258402"/>
            <a:ext cx="183709" cy="1377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15" name="矩形 14"/>
          <p:cNvSpPr/>
          <p:nvPr userDrawn="1"/>
        </p:nvSpPr>
        <p:spPr>
          <a:xfrm>
            <a:off x="7384121" y="258402"/>
            <a:ext cx="183709" cy="137782"/>
          </a:xfrm>
          <a:prstGeom prst="rect">
            <a:avLst/>
          </a:prstGeom>
          <a:solidFill>
            <a:schemeClr val="bg1">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charset="-122"/>
              <a:ea typeface="微软雅黑" panose="020B0503020204020204" charset="-122"/>
            </a:endParaRPr>
          </a:p>
        </p:txBody>
      </p:sp>
      <p:sp>
        <p:nvSpPr>
          <p:cNvPr id="6" name="文本占位符 5"/>
          <p:cNvSpPr>
            <a:spLocks noGrp="1"/>
          </p:cNvSpPr>
          <p:nvPr>
            <p:ph type="body" sz="quarter" idx="10" hasCustomPrompt="1"/>
          </p:nvPr>
        </p:nvSpPr>
        <p:spPr>
          <a:xfrm>
            <a:off x="3244144" y="114945"/>
            <a:ext cx="3744441" cy="457101"/>
          </a:xfrm>
          <a:prstGeom prst="rect">
            <a:avLst/>
          </a:prstGeom>
        </p:spPr>
        <p:txBody>
          <a:bodyPr/>
          <a:lstStyle>
            <a:lvl1pPr marL="0" indent="0" algn="r">
              <a:buNone/>
              <a:defRPr sz="2000">
                <a:solidFill>
                  <a:schemeClr val="bg1"/>
                </a:solidFill>
                <a:latin typeface="微软雅黑" panose="020B0503020204020204" charset="-122"/>
                <a:ea typeface="微软雅黑" panose="020B0503020204020204" charset="-122"/>
              </a:defRPr>
            </a:lvl1pPr>
          </a:lstStyle>
          <a:p>
            <a:pPr lvl="0"/>
            <a:r>
              <a:rPr lang="zh-CN" altLang="en-US" dirty="0" smtClean="0"/>
              <a:t>点击输入标题内容</a:t>
            </a:r>
            <a:endParaRPr lang="zh-CN" altLang="en-US" dirty="0"/>
          </a:p>
        </p:txBody>
      </p:sp>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274" y="77242"/>
            <a:ext cx="459027" cy="50405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669989D-4831-4E99-B76E-9A53CB0F3A88}"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E3F9CDB-1F21-4789-A81E-8FEA25CE194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p14:dur="349">
        <p:fade/>
      </p:transition>
    </mc:Choice>
    <mc:Fallback>
      <p:transition>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811530" y="488315"/>
            <a:ext cx="7882890" cy="1795780"/>
          </a:xfrm>
          <a:prstGeom prst="rect">
            <a:avLst/>
          </a:prstGeom>
        </p:spPr>
        <p:txBody>
          <a:bodyPr wrap="square">
            <a:spAutoFit/>
          </a:bodyPr>
          <a:lstStyle/>
          <a:p>
            <a:pPr algn="ctr">
              <a:spcBef>
                <a:spcPts val="1200"/>
              </a:spcBef>
              <a:spcAft>
                <a:spcPts val="1200"/>
              </a:spcAft>
              <a:defRPr/>
            </a:pPr>
            <a:endParaRPr lang="zh-CN" altLang="en-US" sz="1400" dirty="0">
              <a:solidFill>
                <a:schemeClr val="tx1"/>
              </a:solidFill>
              <a:latin typeface="Helvetica Regular" charset="0"/>
              <a:ea typeface="楷体" panose="02010609060101010101" charset="-122"/>
              <a:cs typeface="Helvetica Regular" charset="0"/>
              <a:sym typeface="+mn-ea"/>
            </a:endParaRPr>
          </a:p>
          <a:p>
            <a:pPr algn="ctr" fontAlgn="auto">
              <a:lnSpc>
                <a:spcPct val="120000"/>
              </a:lnSpc>
              <a:spcBef>
                <a:spcPts val="1200"/>
              </a:spcBef>
              <a:spcAft>
                <a:spcPts val="1200"/>
              </a:spcAft>
              <a:defRPr/>
            </a:pPr>
            <a:r>
              <a:rPr lang="en-US" altLang="zh-CN" sz="3200" b="1" kern="100" dirty="0">
                <a:solidFill>
                  <a:schemeClr val="tx1"/>
                </a:solidFill>
                <a:latin typeface="Helvetica Bold" charset="0"/>
                <a:ea typeface="楷体" panose="02010609060101010101" charset="-122"/>
                <a:cs typeface="Helvetica Bold" charset="0"/>
              </a:rPr>
              <a:t>CoPatE: A Novel Contrastive Learning Framwork for Patent Embeddings</a:t>
            </a:r>
            <a:endParaRPr lang="en-US" altLang="zh-CN" sz="3200" b="1" kern="100" dirty="0">
              <a:solidFill>
                <a:schemeClr val="tx1"/>
              </a:solidFill>
              <a:latin typeface="Helvetica Bold" charset="0"/>
              <a:ea typeface="楷体" panose="02010609060101010101" charset="-122"/>
              <a:cs typeface="Helvetica Bold" charset="0"/>
            </a:endParaRPr>
          </a:p>
        </p:txBody>
      </p:sp>
      <p:sp>
        <p:nvSpPr>
          <p:cNvPr id="14" name="矩形 13"/>
          <p:cNvSpPr/>
          <p:nvPr/>
        </p:nvSpPr>
        <p:spPr>
          <a:xfrm>
            <a:off x="567244" y="2354925"/>
            <a:ext cx="8371335" cy="1868805"/>
          </a:xfrm>
          <a:prstGeom prst="rect">
            <a:avLst/>
          </a:prstGeom>
        </p:spPr>
        <p:txBody>
          <a:bodyPr wrap="square">
            <a:spAutoFit/>
          </a:bodyPr>
          <a:lstStyle/>
          <a:p>
            <a:pPr algn="ctr" fontAlgn="auto">
              <a:lnSpc>
                <a:spcPct val="150000"/>
              </a:lnSpc>
              <a:spcBef>
                <a:spcPts val="1800"/>
              </a:spcBef>
            </a:pPr>
            <a:r>
              <a:rPr lang="en-US" altLang="zh-CN" sz="1600" dirty="0" smtClean="0">
                <a:latin typeface="Helvetica Regular" charset="0"/>
                <a:ea typeface="楷体" panose="02010609060101010101" charset="-122"/>
                <a:cs typeface="Helvetica Regular" charset="0"/>
              </a:rPr>
              <a:t> </a:t>
            </a:r>
            <a:r>
              <a:rPr lang="en-US" altLang="zh-CN" dirty="0" smtClean="0">
                <a:latin typeface="Helvetica Regular" charset="0"/>
                <a:ea typeface="楷体" panose="02010609060101010101" charset="-122"/>
                <a:cs typeface="Helvetica Regular" charset="0"/>
              </a:rPr>
              <a:t>Huahang Li, Shuangyin Li, Yuncheng Jiang, Ganshen Zhao</a:t>
            </a:r>
            <a:endParaRPr lang="en-US" altLang="zh-CN" dirty="0" smtClean="0">
              <a:latin typeface="Helvetica Regular" charset="0"/>
              <a:ea typeface="楷体" panose="02010609060101010101" charset="-122"/>
              <a:cs typeface="Helvetica Regular" charset="0"/>
            </a:endParaRPr>
          </a:p>
          <a:p>
            <a:pPr algn="ctr" fontAlgn="auto">
              <a:lnSpc>
                <a:spcPct val="20000"/>
              </a:lnSpc>
              <a:spcBef>
                <a:spcPts val="2400"/>
              </a:spcBef>
            </a:pPr>
            <a:r>
              <a:rPr lang="en-US" altLang="zh-CN" sz="1600" dirty="0" smtClean="0">
                <a:latin typeface="Helvetica Regular" charset="0"/>
                <a:ea typeface="楷体" panose="02010609060101010101" charset="-122"/>
                <a:cs typeface="Helvetica Regular" charset="0"/>
              </a:rPr>
              <a:t>School of Computer Science,</a:t>
            </a:r>
            <a:endParaRPr lang="en-US" altLang="zh-CN" sz="1600" dirty="0" smtClean="0">
              <a:latin typeface="Helvetica Regular" charset="0"/>
              <a:ea typeface="楷体" panose="02010609060101010101" charset="-122"/>
              <a:cs typeface="Helvetica Regular" charset="0"/>
            </a:endParaRPr>
          </a:p>
          <a:p>
            <a:pPr algn="ctr" fontAlgn="auto">
              <a:lnSpc>
                <a:spcPct val="20000"/>
              </a:lnSpc>
              <a:spcBef>
                <a:spcPts val="2400"/>
              </a:spcBef>
            </a:pPr>
            <a:r>
              <a:rPr lang="en-US" altLang="zh-CN" sz="1600" dirty="0" smtClean="0">
                <a:latin typeface="Helvetica Regular" charset="0"/>
                <a:ea typeface="楷体" panose="02010609060101010101" charset="-122"/>
                <a:cs typeface="Helvetica Regular" charset="0"/>
              </a:rPr>
              <a:t> South China Normal University</a:t>
            </a:r>
            <a:endParaRPr lang="en-US" altLang="zh-CN" sz="1600" dirty="0" smtClean="0">
              <a:latin typeface="Helvetica Regular" charset="0"/>
              <a:ea typeface="楷体" panose="02010609060101010101" charset="-122"/>
              <a:cs typeface="Helvetica Regular" charset="0"/>
            </a:endParaRPr>
          </a:p>
          <a:p>
            <a:pPr algn="ctr" fontAlgn="auto">
              <a:lnSpc>
                <a:spcPct val="20000"/>
              </a:lnSpc>
              <a:spcBef>
                <a:spcPts val="2400"/>
              </a:spcBef>
            </a:pPr>
            <a:r>
              <a:rPr lang="en-US" altLang="zh-CN" dirty="0" smtClean="0">
                <a:latin typeface="Helvetica Regular" charset="0"/>
                <a:ea typeface="楷体" panose="02010609060101010101" charset="-122"/>
                <a:cs typeface="Helvetica Regular" charset="0"/>
              </a:rPr>
              <a:t>Sept 14, 2022</a:t>
            </a:r>
            <a:endParaRPr lang="en-US" altLang="zh-CN" dirty="0" smtClean="0">
              <a:latin typeface="Helvetica Regular" charset="0"/>
              <a:ea typeface="楷体" panose="02010609060101010101" charset="-122"/>
              <a:cs typeface="Helvetica Regular" charset="0"/>
            </a:endParaRPr>
          </a:p>
          <a:p>
            <a:pPr algn="ctr" fontAlgn="auto">
              <a:lnSpc>
                <a:spcPct val="20000"/>
              </a:lnSpc>
              <a:spcBef>
                <a:spcPts val="1800"/>
              </a:spcBef>
            </a:pPr>
            <a:endParaRPr lang="en-US" altLang="zh-CN" dirty="0" smtClean="0">
              <a:latin typeface="Helvetica Regular" charset="0"/>
              <a:ea typeface="楷体" panose="02010609060101010101" charset="-122"/>
              <a:cs typeface="Helvetica Regular" charset="0"/>
            </a:endParaRPr>
          </a:p>
        </p:txBody>
      </p:sp>
      <p:sp>
        <p:nvSpPr>
          <p:cNvPr id="3" name="文本框 2"/>
          <p:cNvSpPr txBox="1"/>
          <p:nvPr/>
        </p:nvSpPr>
        <p:spPr>
          <a:xfrm>
            <a:off x="5678805" y="3772535"/>
            <a:ext cx="309880" cy="368300"/>
          </a:xfrm>
          <a:prstGeom prst="rect">
            <a:avLst/>
          </a:prstGeom>
          <a:noFill/>
        </p:spPr>
        <p:txBody>
          <a:bodyPr wrap="none" rtlCol="0">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59485" y="1021080"/>
            <a:ext cx="7625715" cy="368300"/>
          </a:xfrm>
          <a:prstGeom prst="rect">
            <a:avLst/>
          </a:prstGeom>
          <a:noFill/>
        </p:spPr>
        <p:txBody>
          <a:bodyPr wrap="square" rtlCol="0">
            <a:spAutoFit/>
          </a:bodyPr>
          <a:p>
            <a:endParaRPr lang="en-US" altLang="zh-CN"/>
          </a:p>
        </p:txBody>
      </p:sp>
      <p:pic>
        <p:nvPicPr>
          <p:cNvPr id="2" name="图片 1"/>
          <p:cNvPicPr>
            <a:picLocks noChangeAspect="1"/>
          </p:cNvPicPr>
          <p:nvPr/>
        </p:nvPicPr>
        <p:blipFill>
          <a:blip r:embed="rId1"/>
          <a:stretch>
            <a:fillRect/>
          </a:stretch>
        </p:blipFill>
        <p:spPr>
          <a:xfrm>
            <a:off x="4224020" y="351790"/>
            <a:ext cx="4769485" cy="4439920"/>
          </a:xfrm>
          <a:prstGeom prst="rect">
            <a:avLst/>
          </a:prstGeom>
        </p:spPr>
      </p:pic>
      <p:sp>
        <p:nvSpPr>
          <p:cNvPr id="7" name="文本框 6"/>
          <p:cNvSpPr txBox="1"/>
          <p:nvPr/>
        </p:nvSpPr>
        <p:spPr>
          <a:xfrm>
            <a:off x="1219200" y="495935"/>
            <a:ext cx="3840480" cy="368300"/>
          </a:xfrm>
          <a:prstGeom prst="rect">
            <a:avLst/>
          </a:prstGeom>
          <a:noFill/>
        </p:spPr>
        <p:txBody>
          <a:bodyPr wrap="none" rtlCol="0" anchor="t">
            <a:spAutoFit/>
          </a:bodyPr>
          <a:p>
            <a:pPr marL="285750" indent="-285750">
              <a:buFont typeface="Wingdings" panose="05000000000000000000" charset="0"/>
              <a:buChar char=""/>
            </a:pPr>
            <a:r>
              <a:rPr lang="en-US" altLang="zh-CN">
                <a:sym typeface="+mn-ea"/>
              </a:rPr>
              <a:t>Patent Semantic Compression	</a:t>
            </a:r>
            <a:endParaRPr lang="zh-CN" altLang="en-US"/>
          </a:p>
        </p:txBody>
      </p:sp>
      <p:sp>
        <p:nvSpPr>
          <p:cNvPr id="10" name="文本框 9"/>
          <p:cNvSpPr txBox="1"/>
          <p:nvPr/>
        </p:nvSpPr>
        <p:spPr>
          <a:xfrm>
            <a:off x="457835" y="1280160"/>
            <a:ext cx="3629660" cy="1814830"/>
          </a:xfrm>
          <a:prstGeom prst="rect">
            <a:avLst/>
          </a:prstGeom>
          <a:noFill/>
        </p:spPr>
        <p:txBody>
          <a:bodyPr wrap="square" rtlCol="0">
            <a:spAutoFit/>
          </a:bodyPr>
          <a:p>
            <a:r>
              <a:rPr lang="zh-CN" altLang="en-US" sz="1600">
                <a:latin typeface="Helvetica Regular" charset="0"/>
                <a:cs typeface="Helvetica Regular" charset="0"/>
              </a:rPr>
              <a:t>Naturally, the claims contain different semantics with different weights for one patent, and the task of patent semantic compression is to select the most representative claims. In our paper, we consider it to be a</a:t>
            </a:r>
            <a:r>
              <a:rPr lang="en-US" altLang="zh-CN" sz="1600">
                <a:latin typeface="Helvetica Regular" charset="0"/>
                <a:cs typeface="Helvetica Regular" charset="0"/>
              </a:rPr>
              <a:t> </a:t>
            </a:r>
            <a:r>
              <a:rPr lang="zh-CN" altLang="en-US" sz="1600" b="1" i="1">
                <a:latin typeface="Helvetica Bold Oblique" charset="0"/>
                <a:cs typeface="Helvetica Bold Oblique" charset="0"/>
              </a:rPr>
              <a:t>Knapsack problem</a:t>
            </a:r>
            <a:r>
              <a:rPr lang="en-US" altLang="zh-CN" sz="1600">
                <a:latin typeface="Helvetica Regular" charset="0"/>
                <a:cs typeface="Helvetica Regular" charset="0"/>
              </a:rPr>
              <a:t>.</a:t>
            </a:r>
            <a:endParaRPr lang="en-US" altLang="zh-CN" sz="1600">
              <a:latin typeface="Helvetica Regular" charset="0"/>
              <a:cs typeface="Helvetica Regular" charset="0"/>
            </a:endParaRPr>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46505" y="471805"/>
            <a:ext cx="4544060" cy="368300"/>
          </a:xfrm>
          <a:prstGeom prst="rect">
            <a:avLst/>
          </a:prstGeom>
          <a:noFill/>
        </p:spPr>
        <p:txBody>
          <a:bodyPr wrap="square" rtlCol="0">
            <a:spAutoFit/>
          </a:bodyPr>
          <a:p>
            <a:pPr marL="285750" indent="-285750">
              <a:buFont typeface="Wingdings" panose="05000000000000000000" charset="0"/>
              <a:buChar char=""/>
            </a:pPr>
            <a:r>
              <a:rPr lang="en-US" altLang="zh-CN"/>
              <a:t>Tags Auxiliary Learning</a:t>
            </a:r>
            <a:endParaRPr lang="en-US" altLang="zh-CN"/>
          </a:p>
        </p:txBody>
      </p:sp>
      <p:pic>
        <p:nvPicPr>
          <p:cNvPr id="5" name="图片 4"/>
          <p:cNvPicPr>
            <a:picLocks noChangeAspect="1"/>
          </p:cNvPicPr>
          <p:nvPr/>
        </p:nvPicPr>
        <p:blipFill>
          <a:blip r:embed="rId1"/>
          <a:stretch>
            <a:fillRect/>
          </a:stretch>
        </p:blipFill>
        <p:spPr>
          <a:xfrm>
            <a:off x="1883410" y="1036955"/>
            <a:ext cx="5793105" cy="2714625"/>
          </a:xfrm>
          <a:prstGeom prst="rect">
            <a:avLst/>
          </a:prstGeom>
        </p:spPr>
      </p:pic>
      <p:sp>
        <p:nvSpPr>
          <p:cNvPr id="2" name="Text Box 1"/>
          <p:cNvSpPr txBox="1"/>
          <p:nvPr/>
        </p:nvSpPr>
        <p:spPr>
          <a:xfrm>
            <a:off x="730885" y="3751580"/>
            <a:ext cx="8098155" cy="645160"/>
          </a:xfrm>
          <a:prstGeom prst="rect">
            <a:avLst/>
          </a:prstGeom>
          <a:noFill/>
        </p:spPr>
        <p:txBody>
          <a:bodyPr wrap="square" rtlCol="0">
            <a:spAutoFit/>
          </a:bodyPr>
          <a:p>
            <a:pPr algn="l"/>
            <a:r>
              <a:rPr lang="en-US"/>
              <a:t>The architecture of proposed tags auxiliary learn_x0002_ing to fuse tags semantic to text.</a:t>
            </a:r>
            <a:endParaRPr 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46505" y="471805"/>
            <a:ext cx="4544060" cy="368300"/>
          </a:xfrm>
          <a:prstGeom prst="rect">
            <a:avLst/>
          </a:prstGeom>
          <a:noFill/>
        </p:spPr>
        <p:txBody>
          <a:bodyPr wrap="square" rtlCol="0">
            <a:spAutoFit/>
          </a:bodyPr>
          <a:p>
            <a:pPr marL="285750" indent="-285750">
              <a:buFont typeface="Wingdings" panose="05000000000000000000" charset="0"/>
              <a:buChar char=""/>
            </a:pPr>
            <a:r>
              <a:rPr lang="en-US" altLang="zh-CN"/>
              <a:t>Contrastive Learning</a:t>
            </a:r>
            <a:endParaRPr lang="en-US" altLang="zh-CN"/>
          </a:p>
        </p:txBody>
      </p:sp>
      <p:sp>
        <p:nvSpPr>
          <p:cNvPr id="2" name="文本框 1"/>
          <p:cNvSpPr txBox="1"/>
          <p:nvPr/>
        </p:nvSpPr>
        <p:spPr>
          <a:xfrm>
            <a:off x="568325" y="1195070"/>
            <a:ext cx="4705350" cy="1753235"/>
          </a:xfrm>
          <a:prstGeom prst="rect">
            <a:avLst/>
          </a:prstGeom>
          <a:noFill/>
        </p:spPr>
        <p:txBody>
          <a:bodyPr wrap="square" rtlCol="0" anchor="t">
            <a:spAutoFit/>
          </a:bodyPr>
          <a:p>
            <a:r>
              <a:rPr lang="zh-CN" altLang="en-US"/>
              <a:t>Technically, the sentence embeddings generated from BERT without fine-tuning are inferior in terms of semantic textual similarity</a:t>
            </a:r>
            <a:r>
              <a:rPr lang="en-US" altLang="zh-CN"/>
              <a:t>.</a:t>
            </a:r>
            <a:endParaRPr lang="en-US" altLang="zh-CN"/>
          </a:p>
          <a:p>
            <a:endParaRPr lang="en-US" altLang="zh-CN"/>
          </a:p>
          <a:p>
            <a:endParaRPr lang="en-US" altLang="zh-CN"/>
          </a:p>
        </p:txBody>
      </p:sp>
      <p:pic>
        <p:nvPicPr>
          <p:cNvPr id="4" name="图片 3"/>
          <p:cNvPicPr>
            <a:picLocks noChangeAspect="1"/>
          </p:cNvPicPr>
          <p:nvPr/>
        </p:nvPicPr>
        <p:blipFill>
          <a:blip r:embed="rId1"/>
          <a:stretch>
            <a:fillRect/>
          </a:stretch>
        </p:blipFill>
        <p:spPr>
          <a:xfrm>
            <a:off x="4496435" y="2118995"/>
            <a:ext cx="4416425" cy="2032000"/>
          </a:xfrm>
          <a:prstGeom prst="rect">
            <a:avLst/>
          </a:prstGeom>
        </p:spPr>
      </p:pic>
      <p:sp>
        <p:nvSpPr>
          <p:cNvPr id="6" name="文本框 5"/>
          <p:cNvSpPr txBox="1"/>
          <p:nvPr/>
        </p:nvSpPr>
        <p:spPr>
          <a:xfrm>
            <a:off x="5043170" y="1750695"/>
            <a:ext cx="1799590" cy="368300"/>
          </a:xfrm>
          <a:prstGeom prst="rect">
            <a:avLst/>
          </a:prstGeom>
          <a:noFill/>
        </p:spPr>
        <p:txBody>
          <a:bodyPr wrap="none" rtlCol="0">
            <a:spAutoFit/>
          </a:bodyPr>
          <a:p>
            <a:r>
              <a:rPr lang="en-US" altLang="zh-CN"/>
              <a:t>High Frequency</a:t>
            </a:r>
            <a:endParaRPr lang="en-US" altLang="zh-CN"/>
          </a:p>
        </p:txBody>
      </p:sp>
      <p:sp>
        <p:nvSpPr>
          <p:cNvPr id="7" name="文本框 6"/>
          <p:cNvSpPr txBox="1"/>
          <p:nvPr/>
        </p:nvSpPr>
        <p:spPr>
          <a:xfrm>
            <a:off x="6938645" y="1750695"/>
            <a:ext cx="1757045" cy="368300"/>
          </a:xfrm>
          <a:prstGeom prst="rect">
            <a:avLst/>
          </a:prstGeom>
          <a:noFill/>
        </p:spPr>
        <p:txBody>
          <a:bodyPr wrap="none" rtlCol="0" anchor="t">
            <a:spAutoFit/>
          </a:bodyPr>
          <a:p>
            <a:r>
              <a:rPr lang="en-US" altLang="zh-CN">
                <a:sym typeface="+mn-ea"/>
              </a:rPr>
              <a:t>Low Frequency</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46505" y="471805"/>
            <a:ext cx="4544060" cy="368300"/>
          </a:xfrm>
          <a:prstGeom prst="rect">
            <a:avLst/>
          </a:prstGeom>
          <a:noFill/>
        </p:spPr>
        <p:txBody>
          <a:bodyPr wrap="square" rtlCol="0">
            <a:spAutoFit/>
          </a:bodyPr>
          <a:p>
            <a:pPr marL="285750" indent="-285750">
              <a:buFont typeface="Wingdings" panose="05000000000000000000" charset="0"/>
              <a:buChar char=""/>
            </a:pPr>
            <a:r>
              <a:rPr lang="en-US" altLang="zh-CN"/>
              <a:t>Contrastive Learning</a:t>
            </a:r>
            <a:endParaRPr lang="en-US" altLang="zh-CN"/>
          </a:p>
        </p:txBody>
      </p:sp>
      <p:sp>
        <p:nvSpPr>
          <p:cNvPr id="8" name="文本框 7"/>
          <p:cNvSpPr txBox="1"/>
          <p:nvPr/>
        </p:nvSpPr>
        <p:spPr>
          <a:xfrm>
            <a:off x="853440" y="1323975"/>
            <a:ext cx="2544445" cy="368300"/>
          </a:xfrm>
          <a:prstGeom prst="rect">
            <a:avLst/>
          </a:prstGeom>
          <a:noFill/>
        </p:spPr>
        <p:txBody>
          <a:bodyPr wrap="none" rtlCol="0">
            <a:spAutoFit/>
          </a:bodyPr>
          <a:p>
            <a:r>
              <a:rPr lang="en-US" altLang="zh-CN"/>
              <a:t>General Loss function: </a:t>
            </a:r>
            <a:endParaRPr lang="en-US" altLang="zh-CN"/>
          </a:p>
        </p:txBody>
      </p:sp>
      <p:pic>
        <p:nvPicPr>
          <p:cNvPr id="9" name="图片 8"/>
          <p:cNvPicPr>
            <a:picLocks noChangeAspect="1"/>
          </p:cNvPicPr>
          <p:nvPr/>
        </p:nvPicPr>
        <p:blipFill>
          <a:blip r:embed="rId1"/>
          <a:stretch>
            <a:fillRect/>
          </a:stretch>
        </p:blipFill>
        <p:spPr>
          <a:xfrm>
            <a:off x="3517900" y="1036320"/>
            <a:ext cx="5257800" cy="965200"/>
          </a:xfrm>
          <a:prstGeom prst="rect">
            <a:avLst/>
          </a:prstGeom>
        </p:spPr>
      </p:pic>
      <p:pic>
        <p:nvPicPr>
          <p:cNvPr id="10" name="图片 9"/>
          <p:cNvPicPr>
            <a:picLocks noChangeAspect="1"/>
          </p:cNvPicPr>
          <p:nvPr/>
        </p:nvPicPr>
        <p:blipFill>
          <a:blip r:embed="rId2"/>
          <a:stretch>
            <a:fillRect/>
          </a:stretch>
        </p:blipFill>
        <p:spPr>
          <a:xfrm>
            <a:off x="2584450" y="2144395"/>
            <a:ext cx="6223000" cy="876300"/>
          </a:xfrm>
          <a:prstGeom prst="rect">
            <a:avLst/>
          </a:prstGeom>
        </p:spPr>
      </p:pic>
      <p:sp>
        <p:nvSpPr>
          <p:cNvPr id="11" name="文本框 10"/>
          <p:cNvSpPr txBox="1"/>
          <p:nvPr/>
        </p:nvSpPr>
        <p:spPr>
          <a:xfrm>
            <a:off x="853440" y="2398395"/>
            <a:ext cx="1346835" cy="368300"/>
          </a:xfrm>
          <a:prstGeom prst="rect">
            <a:avLst/>
          </a:prstGeom>
          <a:noFill/>
        </p:spPr>
        <p:txBody>
          <a:bodyPr wrap="none" rtlCol="0">
            <a:spAutoFit/>
          </a:bodyPr>
          <a:p>
            <a:r>
              <a:rPr lang="en-US" altLang="zh-CN"/>
              <a:t>Coefficient:</a:t>
            </a:r>
            <a:endParaRPr lang="en-US" altLang="zh-CN"/>
          </a:p>
        </p:txBody>
      </p:sp>
      <p:pic>
        <p:nvPicPr>
          <p:cNvPr id="12" name="图片 11"/>
          <p:cNvPicPr>
            <a:picLocks noChangeAspect="1"/>
          </p:cNvPicPr>
          <p:nvPr/>
        </p:nvPicPr>
        <p:blipFill>
          <a:blip r:embed="rId3"/>
          <a:stretch>
            <a:fillRect/>
          </a:stretch>
        </p:blipFill>
        <p:spPr>
          <a:xfrm>
            <a:off x="3486150" y="3352165"/>
            <a:ext cx="5321300" cy="889000"/>
          </a:xfrm>
          <a:prstGeom prst="rect">
            <a:avLst/>
          </a:prstGeom>
        </p:spPr>
      </p:pic>
      <p:sp>
        <p:nvSpPr>
          <p:cNvPr id="13" name="文本框 12"/>
          <p:cNvSpPr txBox="1"/>
          <p:nvPr/>
        </p:nvSpPr>
        <p:spPr>
          <a:xfrm>
            <a:off x="853440" y="3612515"/>
            <a:ext cx="2063115" cy="368300"/>
          </a:xfrm>
          <a:prstGeom prst="rect">
            <a:avLst/>
          </a:prstGeom>
          <a:noFill/>
        </p:spPr>
        <p:txBody>
          <a:bodyPr wrap="none" rtlCol="0">
            <a:spAutoFit/>
          </a:bodyPr>
          <a:p>
            <a:r>
              <a:rPr lang="en-US" altLang="zh-CN"/>
              <a:t>Our Loss function:</a:t>
            </a:r>
            <a:endParaRPr lang="en-US" altLang="zh-CN"/>
          </a:p>
        </p:txBody>
      </p:sp>
      <p:sp>
        <p:nvSpPr>
          <p:cNvPr id="2" name="Text Box 1"/>
          <p:cNvSpPr txBox="1"/>
          <p:nvPr/>
        </p:nvSpPr>
        <p:spPr>
          <a:xfrm>
            <a:off x="8716010" y="1334770"/>
            <a:ext cx="427990" cy="368300"/>
          </a:xfrm>
          <a:prstGeom prst="rect">
            <a:avLst/>
          </a:prstGeom>
          <a:noFill/>
        </p:spPr>
        <p:txBody>
          <a:bodyPr wrap="none" rtlCol="0">
            <a:spAutoFit/>
          </a:bodyPr>
          <a:p>
            <a:r>
              <a:rPr lang="en-US"/>
              <a:t>(1)</a:t>
            </a:r>
            <a:endParaRPr lang="en-US"/>
          </a:p>
        </p:txBody>
      </p:sp>
      <p:sp>
        <p:nvSpPr>
          <p:cNvPr id="4" name="Text Box 3"/>
          <p:cNvSpPr txBox="1"/>
          <p:nvPr/>
        </p:nvSpPr>
        <p:spPr>
          <a:xfrm>
            <a:off x="8716010" y="2398395"/>
            <a:ext cx="427990" cy="368300"/>
          </a:xfrm>
          <a:prstGeom prst="rect">
            <a:avLst/>
          </a:prstGeom>
          <a:noFill/>
        </p:spPr>
        <p:txBody>
          <a:bodyPr wrap="none" rtlCol="0" anchor="t">
            <a:spAutoFit/>
          </a:bodyPr>
          <a:p>
            <a:r>
              <a:rPr lang="en-US">
                <a:sym typeface="+mn-ea"/>
              </a:rPr>
              <a:t>(2)</a:t>
            </a:r>
            <a:endParaRPr lang="en-US"/>
          </a:p>
        </p:txBody>
      </p:sp>
      <p:sp>
        <p:nvSpPr>
          <p:cNvPr id="5" name="Text Box 4"/>
          <p:cNvSpPr txBox="1"/>
          <p:nvPr/>
        </p:nvSpPr>
        <p:spPr>
          <a:xfrm>
            <a:off x="8716010" y="3612515"/>
            <a:ext cx="427990" cy="368300"/>
          </a:xfrm>
          <a:prstGeom prst="rect">
            <a:avLst/>
          </a:prstGeom>
          <a:noFill/>
        </p:spPr>
        <p:txBody>
          <a:bodyPr wrap="none" rtlCol="0">
            <a:spAutoFit/>
          </a:bodyPr>
          <a:p>
            <a:r>
              <a:rPr lang="en-US"/>
              <a:t>(3)</a:t>
            </a:r>
            <a:endParaRPr 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46505" y="471805"/>
            <a:ext cx="4544060" cy="368300"/>
          </a:xfrm>
          <a:prstGeom prst="rect">
            <a:avLst/>
          </a:prstGeom>
          <a:noFill/>
        </p:spPr>
        <p:txBody>
          <a:bodyPr wrap="square" rtlCol="0">
            <a:spAutoFit/>
          </a:bodyPr>
          <a:p>
            <a:pPr marL="285750" indent="-285750">
              <a:buFont typeface="Wingdings" panose="05000000000000000000" charset="0"/>
              <a:buChar char=""/>
            </a:pPr>
            <a:r>
              <a:rPr lang="en-US" altLang="zh-CN"/>
              <a:t>Contrastive Learning</a:t>
            </a:r>
            <a:endParaRPr lang="en-US" altLang="zh-CN"/>
          </a:p>
        </p:txBody>
      </p:sp>
      <p:pic>
        <p:nvPicPr>
          <p:cNvPr id="5" name="图片 4"/>
          <p:cNvPicPr>
            <a:picLocks noChangeAspect="1"/>
          </p:cNvPicPr>
          <p:nvPr/>
        </p:nvPicPr>
        <p:blipFill>
          <a:blip r:embed="rId1"/>
          <a:stretch>
            <a:fillRect/>
          </a:stretch>
        </p:blipFill>
        <p:spPr>
          <a:xfrm>
            <a:off x="1247140" y="1277620"/>
            <a:ext cx="6764020" cy="2545080"/>
          </a:xfrm>
          <a:prstGeom prst="rect">
            <a:avLst/>
          </a:prstGeom>
        </p:spPr>
      </p:pic>
      <p:sp>
        <p:nvSpPr>
          <p:cNvPr id="8" name="文本框 7"/>
          <p:cNvSpPr txBox="1"/>
          <p:nvPr/>
        </p:nvSpPr>
        <p:spPr>
          <a:xfrm>
            <a:off x="918210" y="909320"/>
            <a:ext cx="5201285" cy="368300"/>
          </a:xfrm>
          <a:prstGeom prst="rect">
            <a:avLst/>
          </a:prstGeom>
          <a:noFill/>
        </p:spPr>
        <p:txBody>
          <a:bodyPr wrap="none" rtlCol="0">
            <a:spAutoFit/>
          </a:bodyPr>
          <a:p>
            <a:pPr algn="l"/>
            <a:r>
              <a:rPr lang="en-US" altLang="zh-CN"/>
              <a:t>To </a:t>
            </a:r>
            <a:r>
              <a:rPr lang="zh-CN" altLang="en-US"/>
              <a:t>elaborated </a:t>
            </a:r>
            <a:r>
              <a:rPr lang="en-US" altLang="zh-CN"/>
              <a:t>our loss function </a:t>
            </a:r>
            <a:r>
              <a:rPr lang="zh-CN" altLang="en-US"/>
              <a:t>in a detailed way</a:t>
            </a:r>
            <a:r>
              <a:rPr lang="en-US" altLang="zh-CN"/>
              <a:t>:</a:t>
            </a:r>
            <a:endParaRPr lang="en-US" altLang="zh-CN"/>
          </a:p>
        </p:txBody>
      </p:sp>
      <p:sp>
        <p:nvSpPr>
          <p:cNvPr id="2" name="Text Box 1"/>
          <p:cNvSpPr txBox="1"/>
          <p:nvPr/>
        </p:nvSpPr>
        <p:spPr>
          <a:xfrm>
            <a:off x="7440930" y="3157855"/>
            <a:ext cx="427990" cy="368300"/>
          </a:xfrm>
          <a:prstGeom prst="rect">
            <a:avLst/>
          </a:prstGeom>
          <a:noFill/>
        </p:spPr>
        <p:txBody>
          <a:bodyPr wrap="none" rtlCol="0">
            <a:spAutoFit/>
          </a:bodyPr>
          <a:p>
            <a:r>
              <a:rPr lang="en-US"/>
              <a:t>(4)</a:t>
            </a:r>
            <a:endParaRPr 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78560" y="431800"/>
            <a:ext cx="2322195" cy="521970"/>
          </a:xfrm>
          <a:prstGeom prst="rect">
            <a:avLst/>
          </a:prstGeom>
          <a:noFill/>
        </p:spPr>
        <p:txBody>
          <a:bodyPr wrap="square" rtlCol="0" anchor="t">
            <a:spAutoFit/>
          </a:bodyPr>
          <a:p>
            <a:pPr algn="ctr">
              <a:defRPr/>
            </a:pPr>
            <a:r>
              <a:rPr lang="en-US" altLang="zh-CN" sz="2800" b="1">
                <a:latin typeface="Helvetica Bold" charset="0"/>
                <a:cs typeface="Helvetica Bold" charset="0"/>
                <a:sym typeface="+mn-ea"/>
              </a:rPr>
              <a:t>Experiments</a:t>
            </a:r>
            <a:endParaRPr lang="en-US" altLang="zh-CN" sz="2800" b="1" kern="100" dirty="0">
              <a:solidFill>
                <a:schemeClr val="accent1"/>
              </a:solidFill>
              <a:latin typeface="Impact" panose="020B0806030902050204" pitchFamily="34" charset="0"/>
              <a:ea typeface="+mj-ea"/>
              <a:cs typeface="Times New Roman" panose="02020603050405020304" pitchFamily="18" charset="0"/>
              <a:sym typeface="+mn-ea"/>
            </a:endParaRPr>
          </a:p>
        </p:txBody>
      </p:sp>
      <p:sp>
        <p:nvSpPr>
          <p:cNvPr id="2" name="文本框 1"/>
          <p:cNvSpPr txBox="1"/>
          <p:nvPr/>
        </p:nvSpPr>
        <p:spPr>
          <a:xfrm>
            <a:off x="1178560" y="953770"/>
            <a:ext cx="1009650" cy="368300"/>
          </a:xfrm>
          <a:prstGeom prst="rect">
            <a:avLst/>
          </a:prstGeom>
          <a:noFill/>
        </p:spPr>
        <p:txBody>
          <a:bodyPr wrap="none" rtlCol="0">
            <a:spAutoFit/>
          </a:bodyPr>
          <a:p>
            <a:pPr marL="285750" indent="-285750">
              <a:buFont typeface="Wingdings" panose="05000000000000000000" charset="0"/>
              <a:buChar char=""/>
            </a:pPr>
            <a:r>
              <a:rPr lang="en-US" altLang="zh-CN"/>
              <a:t>Data </a:t>
            </a:r>
            <a:endParaRPr lang="en-US" altLang="zh-CN"/>
          </a:p>
        </p:txBody>
      </p:sp>
      <p:sp>
        <p:nvSpPr>
          <p:cNvPr id="3" name="文本框 2"/>
          <p:cNvSpPr txBox="1"/>
          <p:nvPr/>
        </p:nvSpPr>
        <p:spPr>
          <a:xfrm>
            <a:off x="895985" y="1417955"/>
            <a:ext cx="7482840" cy="2306955"/>
          </a:xfrm>
          <a:prstGeom prst="rect">
            <a:avLst/>
          </a:prstGeom>
          <a:noFill/>
        </p:spPr>
        <p:txBody>
          <a:bodyPr wrap="square" rtlCol="0" anchor="t">
            <a:spAutoFit/>
          </a:bodyPr>
          <a:p>
            <a:pPr marL="285750" indent="-285750">
              <a:buFont typeface="Wingdings" panose="05000000000000000000" charset="0"/>
              <a:buChar char=""/>
            </a:pPr>
            <a:r>
              <a:rPr lang="zh-CN" altLang="en-US"/>
              <a:t>We used the patent application data released by USPTO and selected 2,040,320 patents in total from 2013 to 2020 as our training set. </a:t>
            </a:r>
            <a:endParaRPr lang="zh-CN" altLang="en-US"/>
          </a:p>
          <a:p>
            <a:pPr marL="285750" indent="-285750">
              <a:buFont typeface="Wingdings" panose="05000000000000000000" charset="0"/>
              <a:buChar char=""/>
            </a:pPr>
            <a:endParaRPr lang="zh-CN" altLang="en-US"/>
          </a:p>
          <a:p>
            <a:pPr marL="285750" indent="-285750">
              <a:buFont typeface="Wingdings" panose="05000000000000000000" charset="0"/>
              <a:buChar char=""/>
            </a:pPr>
            <a:r>
              <a:rPr lang="zh-CN" altLang="en-US"/>
              <a:t>5,000 patents randomly selected from 298,559 patents in 2021 are used as our test set</a:t>
            </a:r>
            <a:r>
              <a:rPr lang="en-US" altLang="zh-CN"/>
              <a:t>.</a:t>
            </a:r>
            <a:endParaRPr lang="zh-CN" altLang="en-US"/>
          </a:p>
          <a:p>
            <a:pPr marL="285750" indent="-285750">
              <a:buFont typeface="Wingdings" panose="05000000000000000000" charset="0"/>
              <a:buChar char=""/>
            </a:pPr>
            <a:endParaRPr lang="zh-CN" altLang="en-US"/>
          </a:p>
          <a:p>
            <a:pPr marL="285750" indent="-285750">
              <a:buFont typeface="Wingdings" panose="05000000000000000000" charset="0"/>
              <a:buChar char=""/>
            </a:pPr>
            <a:endParaRPr lang="zh-CN" alt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78560" y="431800"/>
            <a:ext cx="2322195" cy="521970"/>
          </a:xfrm>
          <a:prstGeom prst="rect">
            <a:avLst/>
          </a:prstGeom>
          <a:noFill/>
        </p:spPr>
        <p:txBody>
          <a:bodyPr wrap="square" rtlCol="0" anchor="t">
            <a:spAutoFit/>
          </a:bodyPr>
          <a:p>
            <a:pPr algn="ctr">
              <a:defRPr/>
            </a:pPr>
            <a:r>
              <a:rPr lang="en-US" altLang="zh-CN" sz="2800" b="1">
                <a:latin typeface="Helvetica Bold" charset="0"/>
                <a:cs typeface="Helvetica Bold" charset="0"/>
                <a:sym typeface="+mn-ea"/>
              </a:rPr>
              <a:t>Experiments</a:t>
            </a:r>
            <a:endParaRPr lang="en-US" altLang="zh-CN" sz="2800" b="1" kern="100" dirty="0">
              <a:solidFill>
                <a:schemeClr val="accent1"/>
              </a:solidFill>
              <a:latin typeface="Impact" panose="020B0806030902050204" pitchFamily="34" charset="0"/>
              <a:ea typeface="+mj-ea"/>
              <a:cs typeface="Times New Roman" panose="02020603050405020304" pitchFamily="18" charset="0"/>
              <a:sym typeface="+mn-ea"/>
            </a:endParaRPr>
          </a:p>
        </p:txBody>
      </p:sp>
      <p:sp>
        <p:nvSpPr>
          <p:cNvPr id="2" name="文本框 1"/>
          <p:cNvSpPr txBox="1"/>
          <p:nvPr/>
        </p:nvSpPr>
        <p:spPr>
          <a:xfrm>
            <a:off x="1178560" y="953770"/>
            <a:ext cx="1187450" cy="368300"/>
          </a:xfrm>
          <a:prstGeom prst="rect">
            <a:avLst/>
          </a:prstGeom>
          <a:noFill/>
        </p:spPr>
        <p:txBody>
          <a:bodyPr wrap="none" rtlCol="0">
            <a:spAutoFit/>
          </a:bodyPr>
          <a:p>
            <a:pPr marL="285750" indent="-285750">
              <a:buFont typeface="Wingdings" panose="05000000000000000000" charset="0"/>
              <a:buChar char=""/>
            </a:pPr>
            <a:r>
              <a:rPr lang="en-US" altLang="zh-CN"/>
              <a:t>Setups</a:t>
            </a:r>
            <a:endParaRPr lang="en-US" altLang="zh-CN"/>
          </a:p>
        </p:txBody>
      </p:sp>
      <p:graphicFrame>
        <p:nvGraphicFramePr>
          <p:cNvPr id="5" name="表格 4"/>
          <p:cNvGraphicFramePr/>
          <p:nvPr>
            <p:custDataLst>
              <p:tags r:id="rId1"/>
            </p:custDataLst>
          </p:nvPr>
        </p:nvGraphicFramePr>
        <p:xfrm>
          <a:off x="1371600" y="1508125"/>
          <a:ext cx="6400800" cy="1524000"/>
        </p:xfrm>
        <a:graphic>
          <a:graphicData uri="http://schemas.openxmlformats.org/drawingml/2006/table">
            <a:tbl>
              <a:tblPr firstRow="1" bandRow="1">
                <a:tableStyleId>{5C22544A-7EE6-4342-B048-85BDC9FD1C3A}</a:tableStyleId>
              </a:tblPr>
              <a:tblGrid>
                <a:gridCol w="1600200"/>
                <a:gridCol w="1600200"/>
                <a:gridCol w="1600200"/>
                <a:gridCol w="1600200"/>
              </a:tblGrid>
              <a:tr h="381000">
                <a:tc>
                  <a:txBody>
                    <a:bodyPr/>
                    <a:p>
                      <a:pPr algn="ctr">
                        <a:buNone/>
                      </a:pPr>
                      <a:r>
                        <a:rPr lang="en-US" altLang="zh-CN"/>
                        <a:t>Learning Rate</a:t>
                      </a:r>
                      <a:endParaRPr lang="en-US" altLang="zh-CN"/>
                    </a:p>
                  </a:txBody>
                  <a:tcPr/>
                </a:tc>
                <a:tc>
                  <a:txBody>
                    <a:bodyPr/>
                    <a:p>
                      <a:pPr algn="ctr">
                        <a:buNone/>
                      </a:pPr>
                      <a:r>
                        <a:rPr lang="en-US" altLang="zh-CN"/>
                        <a:t>1.0*10</a:t>
                      </a:r>
                      <a:r>
                        <a:rPr lang="en-US" altLang="zh-CN" baseline="30000"/>
                        <a:t>-4</a:t>
                      </a:r>
                      <a:endParaRPr lang="en-US" altLang="zh-CN" baseline="30000"/>
                    </a:p>
                  </a:txBody>
                  <a:tcPr/>
                </a:tc>
                <a:tc>
                  <a:txBody>
                    <a:bodyPr/>
                    <a:p>
                      <a:pPr algn="ctr">
                        <a:buNone/>
                      </a:pPr>
                      <a:r>
                        <a:rPr lang="en-US" altLang="zh-CN"/>
                        <a:t>t</a:t>
                      </a:r>
                      <a:r>
                        <a:rPr lang="en-US" altLang="zh-CN" baseline="-25000"/>
                        <a:t>up  </a:t>
                      </a:r>
                      <a:r>
                        <a:rPr lang="en-US" altLang="zh-CN"/>
                        <a:t>&amp; t</a:t>
                      </a:r>
                      <a:r>
                        <a:rPr lang="en-US" altLang="zh-CN" baseline="-25000"/>
                        <a:t>down </a:t>
                      </a:r>
                      <a:endParaRPr lang="en-US" altLang="zh-CN" baseline="-25000"/>
                    </a:p>
                  </a:txBody>
                  <a:tcPr/>
                </a:tc>
                <a:tc>
                  <a:txBody>
                    <a:bodyPr/>
                    <a:p>
                      <a:pPr algn="ctr">
                        <a:buNone/>
                      </a:pPr>
                      <a:r>
                        <a:rPr lang="en-US" altLang="zh-CN"/>
                        <a:t>0.2 &amp; 0.05</a:t>
                      </a:r>
                      <a:endParaRPr lang="en-US" altLang="zh-CN"/>
                    </a:p>
                  </a:txBody>
                  <a:tcPr/>
                </a:tc>
              </a:tr>
              <a:tr h="381000">
                <a:tc>
                  <a:txBody>
                    <a:bodyPr/>
                    <a:p>
                      <a:pPr algn="ctr">
                        <a:buNone/>
                      </a:pPr>
                      <a:r>
                        <a:rPr lang="en-US" altLang="zh-CN"/>
                        <a:t>Warm up steps</a:t>
                      </a:r>
                      <a:endParaRPr lang="en-US" altLang="zh-CN"/>
                    </a:p>
                  </a:txBody>
                  <a:tcPr/>
                </a:tc>
                <a:tc>
                  <a:txBody>
                    <a:bodyPr/>
                    <a:p>
                      <a:pPr algn="ctr">
                        <a:buNone/>
                      </a:pPr>
                      <a:r>
                        <a:rPr lang="en-US" altLang="zh-CN"/>
                        <a:t>1/10*total steps</a:t>
                      </a:r>
                      <a:endParaRPr lang="en-US" altLang="zh-CN"/>
                    </a:p>
                  </a:txBody>
                  <a:tcPr/>
                </a:tc>
                <a:tc>
                  <a:txBody>
                    <a:bodyPr/>
                    <a:p>
                      <a:pPr algn="ctr">
                        <a:buNone/>
                      </a:pPr>
                      <a:r>
                        <a:rPr lang="en-US" altLang="zh-CN"/>
                        <a:t>K</a:t>
                      </a:r>
                      <a:r>
                        <a:rPr lang="en-US" altLang="zh-CN" baseline="-25000"/>
                        <a:t>1</a:t>
                      </a:r>
                      <a:endParaRPr lang="en-US" altLang="zh-CN" baseline="-25000"/>
                    </a:p>
                  </a:txBody>
                  <a:tcPr/>
                </a:tc>
                <a:tc>
                  <a:txBody>
                    <a:bodyPr/>
                    <a:p>
                      <a:pPr algn="ctr">
                        <a:buNone/>
                      </a:pPr>
                      <a:r>
                        <a:rPr lang="en-US" altLang="zh-CN"/>
                        <a:t>0.2</a:t>
                      </a:r>
                      <a:endParaRPr lang="en-US" altLang="zh-CN"/>
                    </a:p>
                  </a:txBody>
                  <a:tcPr/>
                </a:tc>
              </a:tr>
              <a:tr h="381000">
                <a:tc>
                  <a:txBody>
                    <a:bodyPr/>
                    <a:p>
                      <a:pPr algn="ctr">
                        <a:buNone/>
                      </a:pPr>
                      <a:r>
                        <a:rPr lang="en-US" altLang="zh-CN"/>
                        <a:t>batch size </a:t>
                      </a:r>
                      <a:endParaRPr lang="en-US" altLang="zh-CN"/>
                    </a:p>
                  </a:txBody>
                  <a:tcPr/>
                </a:tc>
                <a:tc>
                  <a:txBody>
                    <a:bodyPr/>
                    <a:p>
                      <a:pPr algn="ctr">
                        <a:buNone/>
                      </a:pPr>
                      <a:r>
                        <a:rPr lang="en-US" altLang="zh-CN"/>
                        <a:t>32</a:t>
                      </a:r>
                      <a:endParaRPr lang="en-US" altLang="zh-CN"/>
                    </a:p>
                  </a:txBody>
                  <a:tcPr/>
                </a:tc>
                <a:tc>
                  <a:txBody>
                    <a:bodyPr/>
                    <a:p>
                      <a:pPr algn="ctr">
                        <a:buNone/>
                      </a:pPr>
                      <a:r>
                        <a:rPr lang="en-US" altLang="zh-CN" sz="1350">
                          <a:sym typeface="+mn-ea"/>
                        </a:rPr>
                        <a:t>K</a:t>
                      </a:r>
                      <a:r>
                        <a:rPr lang="en-US" altLang="zh-CN" sz="1350" baseline="-25000">
                          <a:sym typeface="+mn-ea"/>
                        </a:rPr>
                        <a:t>2</a:t>
                      </a:r>
                      <a:endParaRPr lang="en-US" altLang="zh-CN" sz="1350" baseline="-25000">
                        <a:sym typeface="+mn-ea"/>
                      </a:endParaRPr>
                    </a:p>
                  </a:txBody>
                  <a:tcPr/>
                </a:tc>
                <a:tc>
                  <a:txBody>
                    <a:bodyPr/>
                    <a:p>
                      <a:pPr algn="ctr">
                        <a:buNone/>
                      </a:pPr>
                      <a:r>
                        <a:rPr lang="en-US" altLang="zh-CN"/>
                        <a:t>0.3</a:t>
                      </a:r>
                      <a:endParaRPr lang="en-US" altLang="zh-CN"/>
                    </a:p>
                  </a:txBody>
                  <a:tcPr/>
                </a:tc>
              </a:tr>
              <a:tr h="381000">
                <a:tc>
                  <a:txBody>
                    <a:bodyPr/>
                    <a:p>
                      <a:pPr algn="ctr">
                        <a:buNone/>
                      </a:pPr>
                      <a:r>
                        <a:rPr lang="en-US" altLang="zh-CN"/>
                        <a:t>temperature</a:t>
                      </a:r>
                      <a:endParaRPr lang="en-US" altLang="zh-CN"/>
                    </a:p>
                  </a:txBody>
                  <a:tcPr/>
                </a:tc>
                <a:tc>
                  <a:txBody>
                    <a:bodyPr/>
                    <a:p>
                      <a:pPr algn="ctr">
                        <a:buNone/>
                      </a:pPr>
                      <a:r>
                        <a:rPr lang="en-US" altLang="zh-CN"/>
                        <a:t>0.1</a:t>
                      </a:r>
                      <a:endParaRPr lang="en-US" altLang="zh-CN"/>
                    </a:p>
                  </a:txBody>
                  <a:tcPr/>
                </a:tc>
                <a:tc>
                  <a:txBody>
                    <a:bodyPr/>
                    <a:p>
                      <a:pPr algn="ctr">
                        <a:buNone/>
                      </a:pPr>
                      <a:r>
                        <a:rPr lang="en-US" altLang="zh-CN" sz="1350">
                          <a:sym typeface="+mn-ea"/>
                        </a:rPr>
                        <a:t>K</a:t>
                      </a:r>
                      <a:r>
                        <a:rPr lang="en-US" altLang="zh-CN" sz="1350" baseline="-25000">
                          <a:sym typeface="+mn-ea"/>
                        </a:rPr>
                        <a:t>3</a:t>
                      </a:r>
                      <a:endParaRPr lang="en-US" altLang="zh-CN" sz="1350" baseline="-25000">
                        <a:sym typeface="+mn-ea"/>
                      </a:endParaRPr>
                    </a:p>
                  </a:txBody>
                  <a:tcPr/>
                </a:tc>
                <a:tc>
                  <a:txBody>
                    <a:bodyPr/>
                    <a:p>
                      <a:pPr algn="ctr">
                        <a:buNone/>
                      </a:pPr>
                      <a:r>
                        <a:rPr lang="en-US" altLang="zh-CN"/>
                        <a:t>0.5</a:t>
                      </a:r>
                      <a:endParaRPr lang="en-US" altLang="zh-CN"/>
                    </a:p>
                  </a:txBody>
                  <a:tcPr/>
                </a:tc>
              </a:tr>
            </a:tbl>
          </a:graphicData>
        </a:graphic>
      </p:graphicFrame>
      <p:sp>
        <p:nvSpPr>
          <p:cNvPr id="7" name="文本框 6"/>
          <p:cNvSpPr txBox="1"/>
          <p:nvPr/>
        </p:nvSpPr>
        <p:spPr>
          <a:xfrm>
            <a:off x="1371600" y="3415665"/>
            <a:ext cx="6400800" cy="922020"/>
          </a:xfrm>
          <a:prstGeom prst="rect">
            <a:avLst/>
          </a:prstGeom>
          <a:noFill/>
        </p:spPr>
        <p:txBody>
          <a:bodyPr wrap="square" rtlCol="0" anchor="t">
            <a:spAutoFit/>
          </a:bodyPr>
          <a:p>
            <a:pPr marL="285750" indent="-285750">
              <a:buFont typeface="Arial" panose="020B0604020202020204" pitchFamily="34" charset="0"/>
              <a:buChar char="•"/>
            </a:pPr>
            <a:r>
              <a:rPr lang="zh-CN" altLang="en-US"/>
              <a:t>We trained CoPatE on dual Tesla A40s with 96GB GPU memory in total, and tested on the validation set every 5000 steps to pick the best performing model. </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6980" y="521335"/>
            <a:ext cx="2162175" cy="368300"/>
          </a:xfrm>
          <a:prstGeom prst="rect">
            <a:avLst/>
          </a:prstGeom>
          <a:noFill/>
        </p:spPr>
        <p:txBody>
          <a:bodyPr wrap="none" rtlCol="0">
            <a:spAutoFit/>
          </a:bodyPr>
          <a:p>
            <a:pPr marL="285750" indent="-285750">
              <a:buFont typeface="Wingdings" panose="05000000000000000000" charset="0"/>
              <a:buChar char=""/>
            </a:pPr>
            <a:r>
              <a:rPr lang="en-US" altLang="zh-CN"/>
              <a:t>Tasks &amp; Metrics </a:t>
            </a:r>
            <a:endParaRPr lang="en-US" altLang="zh-CN"/>
          </a:p>
        </p:txBody>
      </p:sp>
      <p:sp>
        <p:nvSpPr>
          <p:cNvPr id="3" name="文本框 2"/>
          <p:cNvSpPr txBox="1"/>
          <p:nvPr/>
        </p:nvSpPr>
        <p:spPr>
          <a:xfrm>
            <a:off x="918845" y="971550"/>
            <a:ext cx="7482840" cy="3691255"/>
          </a:xfrm>
          <a:prstGeom prst="rect">
            <a:avLst/>
          </a:prstGeom>
          <a:noFill/>
        </p:spPr>
        <p:txBody>
          <a:bodyPr wrap="square" rtlCol="0" anchor="t">
            <a:spAutoFit/>
          </a:bodyPr>
          <a:p>
            <a:pPr marL="285750" indent="-285750">
              <a:lnSpc>
                <a:spcPct val="110000"/>
              </a:lnSpc>
              <a:buFont typeface="Wingdings" panose="05000000000000000000" charset="0"/>
              <a:buChar char=""/>
            </a:pPr>
            <a:r>
              <a:rPr lang="en-US" altLang="zh-CN"/>
              <a:t>Patent Retrieval: </a:t>
            </a:r>
            <a:endParaRPr lang="en-US" altLang="zh-CN"/>
          </a:p>
          <a:p>
            <a:pPr lvl="1" indent="0">
              <a:lnSpc>
                <a:spcPct val="110000"/>
              </a:lnSpc>
              <a:buFont typeface="Wingdings" panose="05000000000000000000" charset="0"/>
              <a:buNone/>
            </a:pPr>
            <a:r>
              <a:rPr lang="zh-CN" altLang="en-US">
                <a:sym typeface="+mn-ea"/>
              </a:rPr>
              <a:t>Sentences from the title and the abstract of a patent are used as the query for this patent in the retrieval task, with an average length of 30 tokens. And patents in the same categories (subclass level in the CPC scheme ) are should be retrieved. </a:t>
            </a:r>
            <a:endParaRPr lang="zh-CN" altLang="en-US">
              <a:sym typeface="+mn-ea"/>
            </a:endParaRPr>
          </a:p>
          <a:p>
            <a:pPr lvl="1" indent="0">
              <a:lnSpc>
                <a:spcPct val="110000"/>
              </a:lnSpc>
              <a:buFont typeface="Wingdings" panose="05000000000000000000" charset="0"/>
              <a:buNone/>
            </a:pPr>
            <a:endParaRPr lang="en-US" altLang="zh-CN">
              <a:sym typeface="+mn-ea"/>
            </a:endParaRPr>
          </a:p>
          <a:p>
            <a:pPr marL="285750" lvl="1" indent="-285750" algn="l">
              <a:lnSpc>
                <a:spcPct val="110000"/>
              </a:lnSpc>
              <a:buClrTx/>
              <a:buSzTx/>
              <a:buFont typeface="Wingdings" panose="05000000000000000000" charset="0"/>
              <a:buChar char=""/>
            </a:pPr>
            <a:r>
              <a:rPr lang="en-US" altLang="zh-CN">
                <a:sym typeface="+mn-ea"/>
              </a:rPr>
              <a:t>Patent </a:t>
            </a:r>
            <a:r>
              <a:rPr lang="en-US" altLang="zh-CN">
                <a:sym typeface="+mn-ea"/>
              </a:rPr>
              <a:t>Classification: </a:t>
            </a:r>
            <a:endParaRPr lang="en-US" altLang="zh-CN">
              <a:sym typeface="+mn-ea"/>
            </a:endParaRPr>
          </a:p>
          <a:p>
            <a:pPr lvl="1" algn="l">
              <a:lnSpc>
                <a:spcPct val="110000"/>
              </a:lnSpc>
              <a:buClrTx/>
              <a:buSzTx/>
              <a:buFont typeface="Wingdings" panose="05000000000000000000" charset="0"/>
              <a:buNone/>
            </a:pPr>
            <a:r>
              <a:rPr lang="zh-CN" altLang="en-US">
                <a:sym typeface="+mn-ea"/>
              </a:rPr>
              <a:t>Equally, we perform the classification task at the subclass level for a total of 664 categories and the official category descriptions from USPTO are used as the tags.</a:t>
            </a:r>
            <a:endParaRPr lang="zh-CN" altLang="en-US"/>
          </a:p>
          <a:p>
            <a:pPr lvl="1" indent="0">
              <a:buFont typeface="Wingdings" panose="05000000000000000000" charset="0"/>
              <a:buNone/>
            </a:pPr>
            <a:r>
              <a:rPr lang="en-US" altLang="zh-CN"/>
              <a:t> </a:t>
            </a:r>
            <a:endParaRPr lang="zh-CN" altLang="en-US"/>
          </a:p>
          <a:p>
            <a:pPr marL="285750" indent="-285750">
              <a:buFont typeface="Wingdings" panose="05000000000000000000" charset="0"/>
              <a:buChar char=""/>
            </a:pPr>
            <a:endParaRPr lang="zh-CN" alt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81125" y="540385"/>
            <a:ext cx="3095625" cy="368300"/>
          </a:xfrm>
          <a:prstGeom prst="rect">
            <a:avLst/>
          </a:prstGeom>
          <a:noFill/>
        </p:spPr>
        <p:txBody>
          <a:bodyPr wrap="none" rtlCol="0" anchor="t">
            <a:spAutoFit/>
          </a:bodyPr>
          <a:p>
            <a:pPr marL="285750" indent="-285750">
              <a:buFont typeface="Wingdings" panose="05000000000000000000" charset="0"/>
              <a:buChar char=""/>
            </a:pPr>
            <a:r>
              <a:rPr lang="en-US" altLang="zh-CN">
                <a:sym typeface="+mn-ea"/>
              </a:rPr>
              <a:t> Results: Patent Retrieval </a:t>
            </a:r>
            <a:endParaRPr lang="zh-CN" altLang="en-US"/>
          </a:p>
        </p:txBody>
      </p:sp>
      <p:pic>
        <p:nvPicPr>
          <p:cNvPr id="3" name="图片 2"/>
          <p:cNvPicPr>
            <a:picLocks noChangeAspect="1"/>
          </p:cNvPicPr>
          <p:nvPr/>
        </p:nvPicPr>
        <p:blipFill>
          <a:blip r:embed="rId1"/>
          <a:stretch>
            <a:fillRect/>
          </a:stretch>
        </p:blipFill>
        <p:spPr>
          <a:xfrm>
            <a:off x="864870" y="1856105"/>
            <a:ext cx="7414260" cy="2689225"/>
          </a:xfrm>
          <a:prstGeom prst="rect">
            <a:avLst/>
          </a:prstGeom>
        </p:spPr>
      </p:pic>
      <p:sp>
        <p:nvSpPr>
          <p:cNvPr id="5" name="文本框 4"/>
          <p:cNvSpPr txBox="1"/>
          <p:nvPr/>
        </p:nvSpPr>
        <p:spPr>
          <a:xfrm>
            <a:off x="864870" y="981710"/>
            <a:ext cx="6840855" cy="953135"/>
          </a:xfrm>
          <a:prstGeom prst="rect">
            <a:avLst/>
          </a:prstGeom>
          <a:noFill/>
        </p:spPr>
        <p:txBody>
          <a:bodyPr wrap="square" rtlCol="0">
            <a:spAutoFit/>
          </a:bodyPr>
          <a:p>
            <a:pPr marL="285750" indent="-285750">
              <a:buFont typeface="Arial" panose="020B0604020202020204" pitchFamily="34" charset="0"/>
              <a:buChar char="•"/>
            </a:pPr>
            <a:r>
              <a:rPr lang="zh-CN" altLang="en-US" sz="1400"/>
              <a:t>Retrieval performance (in percent) and query latency of various information retrieval approaches on the test set. The best results are marked in bold, and the second-best results are underlined. Note that the inference time for the deep learning method is on the GPU, while the other methods are on the CPU.</a:t>
            </a:r>
            <a:endParaRPr lang="zh-CN" altLang="en-US" sz="1400"/>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81125" y="540385"/>
            <a:ext cx="3569970" cy="368300"/>
          </a:xfrm>
          <a:prstGeom prst="rect">
            <a:avLst/>
          </a:prstGeom>
          <a:noFill/>
        </p:spPr>
        <p:txBody>
          <a:bodyPr wrap="none" rtlCol="0" anchor="t">
            <a:spAutoFit/>
          </a:bodyPr>
          <a:p>
            <a:pPr marL="285750" indent="-285750">
              <a:buFont typeface="Wingdings" panose="05000000000000000000" charset="0"/>
              <a:buChar char=""/>
            </a:pPr>
            <a:r>
              <a:rPr lang="en-US" altLang="zh-CN">
                <a:sym typeface="+mn-ea"/>
              </a:rPr>
              <a:t> Results: Patent Classification </a:t>
            </a:r>
            <a:endParaRPr lang="zh-CN" altLang="en-US"/>
          </a:p>
        </p:txBody>
      </p:sp>
      <p:sp>
        <p:nvSpPr>
          <p:cNvPr id="5" name="文本框 4"/>
          <p:cNvSpPr txBox="1"/>
          <p:nvPr/>
        </p:nvSpPr>
        <p:spPr>
          <a:xfrm>
            <a:off x="864870" y="981710"/>
            <a:ext cx="7483475" cy="953135"/>
          </a:xfrm>
          <a:prstGeom prst="rect">
            <a:avLst/>
          </a:prstGeom>
          <a:noFill/>
        </p:spPr>
        <p:txBody>
          <a:bodyPr wrap="square" rtlCol="0">
            <a:spAutoFit/>
          </a:bodyPr>
          <a:p>
            <a:pPr marL="285750" indent="-285750">
              <a:buFont typeface="Arial" panose="020B0604020202020204" pitchFamily="34" charset="0"/>
              <a:buChar char="•"/>
            </a:pPr>
            <a:r>
              <a:rPr lang="zh-CN" altLang="en-US" sz="1400"/>
              <a:t>Shows the results (in percent) on patent classification. </a:t>
            </a:r>
            <a:r>
              <a:rPr lang="en-US" altLang="zh-CN" sz="1400"/>
              <a:t>   : </a:t>
            </a:r>
            <a:r>
              <a:rPr lang="zh-CN" altLang="en-US" sz="1400"/>
              <a:t>results from Roudsari et al. at PatentNet, where only 544 labels at IPC subclass level. </a:t>
            </a:r>
            <a:r>
              <a:rPr lang="en-US" altLang="zh-CN" sz="1400"/>
              <a:t>    </a:t>
            </a:r>
            <a:r>
              <a:rPr lang="zh-CN" altLang="en-US" sz="1400"/>
              <a:t>: results from Lee et al. PatentBERT, where 632 labels at IPC subclass level and 656 labels at CPC subclass level. Both of them evaluated on a same test set 2015-A.</a:t>
            </a:r>
            <a:endParaRPr lang="zh-CN" altLang="en-US" sz="1400"/>
          </a:p>
        </p:txBody>
      </p:sp>
      <p:pic>
        <p:nvPicPr>
          <p:cNvPr id="4" name="图片 3"/>
          <p:cNvPicPr>
            <a:picLocks noChangeAspect="1"/>
          </p:cNvPicPr>
          <p:nvPr/>
        </p:nvPicPr>
        <p:blipFill>
          <a:blip r:embed="rId1"/>
          <a:stretch>
            <a:fillRect/>
          </a:stretch>
        </p:blipFill>
        <p:spPr>
          <a:xfrm>
            <a:off x="864870" y="2007870"/>
            <a:ext cx="7289800" cy="2425700"/>
          </a:xfrm>
          <a:prstGeom prst="rect">
            <a:avLst/>
          </a:prstGeom>
        </p:spPr>
      </p:pic>
      <p:pic>
        <p:nvPicPr>
          <p:cNvPr id="7" name="334E55B0-647D-440b-865C-3EC943EB4CBC-2" descr="wpsoffice"/>
          <p:cNvPicPr>
            <a:picLocks noChangeAspect="1"/>
          </p:cNvPicPr>
          <p:nvPr/>
        </p:nvPicPr>
        <p:blipFill>
          <a:blip r:embed="rId2"/>
          <a:stretch>
            <a:fillRect/>
          </a:stretch>
        </p:blipFill>
        <p:spPr>
          <a:xfrm>
            <a:off x="5582920" y="1076325"/>
            <a:ext cx="76200" cy="164465"/>
          </a:xfrm>
          <a:prstGeom prst="rect">
            <a:avLst/>
          </a:prstGeom>
        </p:spPr>
      </p:pic>
      <p:pic>
        <p:nvPicPr>
          <p:cNvPr id="8" name="334E55B0-647D-440b-865C-3EC943EB4CBC-3" descr="wpsoffice"/>
          <p:cNvPicPr>
            <a:picLocks noChangeAspect="1"/>
          </p:cNvPicPr>
          <p:nvPr/>
        </p:nvPicPr>
        <p:blipFill>
          <a:blip r:embed="rId3"/>
          <a:stretch>
            <a:fillRect/>
          </a:stretch>
        </p:blipFill>
        <p:spPr>
          <a:xfrm>
            <a:off x="5633720" y="1290320"/>
            <a:ext cx="128905" cy="1644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325880" y="470535"/>
            <a:ext cx="1807845" cy="521970"/>
          </a:xfrm>
          <a:prstGeom prst="rect">
            <a:avLst/>
          </a:prstGeom>
          <a:noFill/>
        </p:spPr>
        <p:txBody>
          <a:bodyPr wrap="square" rtlCol="0">
            <a:spAutoFit/>
          </a:bodyPr>
          <a:p>
            <a:r>
              <a:rPr lang="en-US" altLang="zh-CN" sz="2800" b="1">
                <a:latin typeface="Helvetica Bold" charset="0"/>
                <a:cs typeface="Helvetica Bold" charset="0"/>
              </a:rPr>
              <a:t>Overview</a:t>
            </a:r>
            <a:endParaRPr lang="en-US" altLang="zh-CN" sz="2800" b="1">
              <a:latin typeface="Helvetica Bold" charset="0"/>
              <a:cs typeface="Helvetica Bold" charset="0"/>
            </a:endParaRPr>
          </a:p>
        </p:txBody>
      </p:sp>
      <p:sp>
        <p:nvSpPr>
          <p:cNvPr id="11" name="文本框 10"/>
          <p:cNvSpPr txBox="1"/>
          <p:nvPr/>
        </p:nvSpPr>
        <p:spPr>
          <a:xfrm>
            <a:off x="787400" y="992505"/>
            <a:ext cx="7569200" cy="3710305"/>
          </a:xfrm>
          <a:prstGeom prst="rect">
            <a:avLst/>
          </a:prstGeom>
          <a:noFill/>
        </p:spPr>
        <p:txBody>
          <a:bodyPr wrap="square" rtlCol="0">
            <a:spAutoFit/>
          </a:bodyPr>
          <a:p>
            <a:pPr marL="285750" indent="-285750">
              <a:lnSpc>
                <a:spcPct val="220000"/>
              </a:lnSpc>
              <a:buFont typeface="Wingdings" panose="05000000000000000000" charset="0"/>
              <a:buChar char=""/>
            </a:pPr>
            <a:r>
              <a:rPr lang="en-US" altLang="zh-CN" sz="2400" b="1">
                <a:latin typeface="Helvetica Regular" charset="0"/>
                <a:cs typeface="Helvetica Regular" charset="0"/>
              </a:rPr>
              <a:t>Background</a:t>
            </a:r>
            <a:endParaRPr lang="en-US" altLang="zh-CN" sz="2400">
              <a:latin typeface="Helvetica Regular" charset="0"/>
              <a:cs typeface="Helvetica Regular" charset="0"/>
            </a:endParaRPr>
          </a:p>
          <a:p>
            <a:pPr marL="285750" indent="-285750">
              <a:lnSpc>
                <a:spcPct val="220000"/>
              </a:lnSpc>
              <a:buFont typeface="Wingdings" panose="05000000000000000000" charset="0"/>
              <a:buChar char=""/>
            </a:pPr>
            <a:r>
              <a:rPr lang="en-US" altLang="zh-CN" sz="2400">
                <a:latin typeface="Helvetica Regular" charset="0"/>
                <a:cs typeface="Helvetica Regular" charset="0"/>
              </a:rPr>
              <a:t>Methodology</a:t>
            </a:r>
            <a:endParaRPr lang="en-US" altLang="zh-CN" sz="2400">
              <a:latin typeface="Helvetica Regular" charset="0"/>
              <a:cs typeface="Helvetica Regular" charset="0"/>
            </a:endParaRPr>
          </a:p>
          <a:p>
            <a:pPr marL="285750" indent="-285750">
              <a:lnSpc>
                <a:spcPct val="220000"/>
              </a:lnSpc>
              <a:buFont typeface="Wingdings" panose="05000000000000000000" charset="0"/>
              <a:buChar char=""/>
            </a:pPr>
            <a:r>
              <a:rPr lang="en-US" altLang="zh-CN" sz="2400">
                <a:latin typeface="Helvetica Regular" charset="0"/>
                <a:cs typeface="Helvetica Regular" charset="0"/>
              </a:rPr>
              <a:t>Experiments</a:t>
            </a:r>
            <a:endParaRPr lang="en-US" altLang="zh-CN" sz="2400">
              <a:latin typeface="Helvetica Regular" charset="0"/>
              <a:cs typeface="Helvetica Regular" charset="0"/>
            </a:endParaRPr>
          </a:p>
          <a:p>
            <a:pPr marL="285750" indent="-285750">
              <a:lnSpc>
                <a:spcPct val="220000"/>
              </a:lnSpc>
              <a:buFont typeface="Wingdings" panose="05000000000000000000" charset="0"/>
              <a:buChar char=""/>
            </a:pPr>
            <a:r>
              <a:rPr lang="en-US" altLang="zh-CN" sz="2400">
                <a:latin typeface="Helvetica Regular" charset="0"/>
                <a:cs typeface="Helvetica Regular" charset="0"/>
              </a:rPr>
              <a:t>Conclusions</a:t>
            </a:r>
            <a:endParaRPr lang="en-US" altLang="zh-CN" sz="2400">
              <a:latin typeface="Helvetica Regular" charset="0"/>
              <a:cs typeface="Helvetica Regular" charset="0"/>
            </a:endParaRPr>
          </a:p>
          <a:p>
            <a:pPr marL="285750" indent="-285750">
              <a:buFont typeface="Wingdings" panose="05000000000000000000" charset="0"/>
              <a:buChar char=""/>
            </a:pPr>
            <a:endParaRPr lang="en-US" altLang="zh-CN" sz="2400">
              <a:latin typeface="Helvetica Regular" charset="0"/>
              <a:cs typeface="Helvetica Regular" charset="0"/>
            </a:endParaRPr>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81125" y="540385"/>
            <a:ext cx="2202815" cy="368300"/>
          </a:xfrm>
          <a:prstGeom prst="rect">
            <a:avLst/>
          </a:prstGeom>
          <a:noFill/>
        </p:spPr>
        <p:txBody>
          <a:bodyPr wrap="none" rtlCol="0" anchor="t">
            <a:spAutoFit/>
          </a:bodyPr>
          <a:p>
            <a:pPr marL="285750" indent="-285750">
              <a:buFont typeface="Wingdings" panose="05000000000000000000" charset="0"/>
              <a:buChar char=""/>
            </a:pPr>
            <a:r>
              <a:rPr lang="en-US" altLang="zh-CN">
                <a:sym typeface="+mn-ea"/>
              </a:rPr>
              <a:t> </a:t>
            </a:r>
            <a:r>
              <a:rPr lang="en-US" altLang="zh-CN">
                <a:sym typeface="+mn-ea"/>
              </a:rPr>
              <a:t>Ablation Studies</a:t>
            </a:r>
            <a:endParaRPr lang="en-US" altLang="zh-CN">
              <a:sym typeface="+mn-ea"/>
            </a:endParaRPr>
          </a:p>
        </p:txBody>
      </p:sp>
      <p:sp>
        <p:nvSpPr>
          <p:cNvPr id="3" name="文本框 2"/>
          <p:cNvSpPr txBox="1"/>
          <p:nvPr/>
        </p:nvSpPr>
        <p:spPr>
          <a:xfrm>
            <a:off x="1219200" y="1022985"/>
            <a:ext cx="3582670" cy="368300"/>
          </a:xfrm>
          <a:prstGeom prst="rect">
            <a:avLst/>
          </a:prstGeom>
          <a:noFill/>
        </p:spPr>
        <p:txBody>
          <a:bodyPr wrap="none" rtlCol="0">
            <a:spAutoFit/>
          </a:bodyPr>
          <a:p>
            <a:pPr marL="285750" indent="-285750">
              <a:buFont typeface="Arial" panose="020B0604020202020204" pitchFamily="34" charset="0"/>
              <a:buChar char="•"/>
            </a:pPr>
            <a:r>
              <a:rPr lang="en-US" altLang="zh-CN"/>
              <a:t>Patent Semantic Compression</a:t>
            </a:r>
            <a:endParaRPr lang="en-US" altLang="zh-CN"/>
          </a:p>
        </p:txBody>
      </p:sp>
      <p:pic>
        <p:nvPicPr>
          <p:cNvPr id="4" name="图片 3"/>
          <p:cNvPicPr>
            <a:picLocks noChangeAspect="1"/>
          </p:cNvPicPr>
          <p:nvPr/>
        </p:nvPicPr>
        <p:blipFill>
          <a:blip r:embed="rId1"/>
          <a:stretch>
            <a:fillRect/>
          </a:stretch>
        </p:blipFill>
        <p:spPr>
          <a:xfrm>
            <a:off x="5349875" y="642620"/>
            <a:ext cx="2978785" cy="1056005"/>
          </a:xfrm>
          <a:prstGeom prst="rect">
            <a:avLst/>
          </a:prstGeom>
        </p:spPr>
      </p:pic>
      <p:pic>
        <p:nvPicPr>
          <p:cNvPr id="5" name="图片 4"/>
          <p:cNvPicPr>
            <a:picLocks noChangeAspect="1"/>
          </p:cNvPicPr>
          <p:nvPr/>
        </p:nvPicPr>
        <p:blipFill>
          <a:blip r:embed="rId2"/>
          <a:stretch>
            <a:fillRect/>
          </a:stretch>
        </p:blipFill>
        <p:spPr>
          <a:xfrm>
            <a:off x="1087120" y="1654175"/>
            <a:ext cx="2978785" cy="2697480"/>
          </a:xfrm>
          <a:prstGeom prst="rect">
            <a:avLst/>
          </a:prstGeom>
        </p:spPr>
      </p:pic>
      <p:pic>
        <p:nvPicPr>
          <p:cNvPr id="7" name="图片 6"/>
          <p:cNvPicPr>
            <a:picLocks noChangeAspect="1"/>
          </p:cNvPicPr>
          <p:nvPr/>
        </p:nvPicPr>
        <p:blipFill>
          <a:blip r:embed="rId3"/>
          <a:stretch>
            <a:fillRect/>
          </a:stretch>
        </p:blipFill>
        <p:spPr>
          <a:xfrm>
            <a:off x="4718685" y="1654175"/>
            <a:ext cx="2978785" cy="26974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81125" y="540385"/>
            <a:ext cx="2202815" cy="368300"/>
          </a:xfrm>
          <a:prstGeom prst="rect">
            <a:avLst/>
          </a:prstGeom>
          <a:noFill/>
        </p:spPr>
        <p:txBody>
          <a:bodyPr wrap="none" rtlCol="0" anchor="t">
            <a:spAutoFit/>
          </a:bodyPr>
          <a:p>
            <a:pPr marL="285750" indent="-285750">
              <a:buFont typeface="Wingdings" panose="05000000000000000000" charset="0"/>
              <a:buChar char=""/>
            </a:pPr>
            <a:r>
              <a:rPr lang="en-US" altLang="zh-CN">
                <a:sym typeface="+mn-ea"/>
              </a:rPr>
              <a:t> </a:t>
            </a:r>
            <a:r>
              <a:rPr lang="en-US" altLang="zh-CN">
                <a:sym typeface="+mn-ea"/>
              </a:rPr>
              <a:t>Ablation Studies</a:t>
            </a:r>
            <a:endParaRPr lang="en-US" altLang="zh-CN">
              <a:sym typeface="+mn-ea"/>
            </a:endParaRPr>
          </a:p>
        </p:txBody>
      </p:sp>
      <p:sp>
        <p:nvSpPr>
          <p:cNvPr id="3" name="文本框 2"/>
          <p:cNvSpPr txBox="1"/>
          <p:nvPr/>
        </p:nvSpPr>
        <p:spPr>
          <a:xfrm>
            <a:off x="1219200" y="1022985"/>
            <a:ext cx="2584450" cy="368300"/>
          </a:xfrm>
          <a:prstGeom prst="rect">
            <a:avLst/>
          </a:prstGeom>
          <a:noFill/>
        </p:spPr>
        <p:txBody>
          <a:bodyPr wrap="none" rtlCol="0">
            <a:spAutoFit/>
          </a:bodyPr>
          <a:p>
            <a:pPr marL="285750" indent="-285750">
              <a:buFont typeface="Arial" panose="020B0604020202020204" pitchFamily="34" charset="0"/>
              <a:buChar char="•"/>
            </a:pPr>
            <a:r>
              <a:rPr lang="en-US" altLang="zh-CN"/>
              <a:t>Contrastive Learning</a:t>
            </a:r>
            <a:endParaRPr lang="en-US" altLang="zh-CN"/>
          </a:p>
        </p:txBody>
      </p:sp>
      <p:pic>
        <p:nvPicPr>
          <p:cNvPr id="5" name="图片 4"/>
          <p:cNvPicPr>
            <a:picLocks noChangeAspect="1"/>
          </p:cNvPicPr>
          <p:nvPr/>
        </p:nvPicPr>
        <p:blipFill>
          <a:blip r:embed="rId1"/>
          <a:stretch>
            <a:fillRect/>
          </a:stretch>
        </p:blipFill>
        <p:spPr>
          <a:xfrm>
            <a:off x="1660525" y="1505585"/>
            <a:ext cx="5822950" cy="26574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11275" y="414655"/>
            <a:ext cx="2238375" cy="521970"/>
          </a:xfrm>
          <a:prstGeom prst="rect">
            <a:avLst/>
          </a:prstGeom>
          <a:noFill/>
        </p:spPr>
        <p:txBody>
          <a:bodyPr wrap="square" rtlCol="0" anchor="t">
            <a:spAutoFit/>
          </a:bodyPr>
          <a:lstStyle/>
          <a:p>
            <a:r>
              <a:rPr lang="en-US" altLang="zh-CN" sz="2800" dirty="0"/>
              <a:t>F</a:t>
            </a:r>
            <a:r>
              <a:rPr lang="en-US" altLang="zh-CN" sz="2800" dirty="0"/>
              <a:t>uture work</a:t>
            </a:r>
            <a:endParaRPr lang="en-US" altLang="zh-CN" sz="2800" dirty="0"/>
          </a:p>
        </p:txBody>
      </p:sp>
      <p:sp>
        <p:nvSpPr>
          <p:cNvPr id="4" name="Text Box 3"/>
          <p:cNvSpPr txBox="1"/>
          <p:nvPr/>
        </p:nvSpPr>
        <p:spPr>
          <a:xfrm>
            <a:off x="1311275" y="1236345"/>
            <a:ext cx="6743700" cy="1198880"/>
          </a:xfrm>
          <a:prstGeom prst="rect">
            <a:avLst/>
          </a:prstGeom>
          <a:noFill/>
        </p:spPr>
        <p:txBody>
          <a:bodyPr wrap="square" rtlCol="0">
            <a:spAutoFit/>
          </a:bodyPr>
          <a:p>
            <a:pPr marL="285750" indent="-285750">
              <a:buFont typeface="Arial" panose="020B0604020202020204" pitchFamily="34" charset="0"/>
              <a:buChar char="•"/>
            </a:pPr>
            <a:r>
              <a:rPr lang="en-US"/>
              <a:t>The future works include how to make use of the other unstructured texts, such as titles, abstracts, and descriptions, and the structured information, such as the correlations among the claims.   </a:t>
            </a:r>
            <a:endParaRPr 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文本框 1"/>
          <p:cNvSpPr txBox="1"/>
          <p:nvPr/>
        </p:nvSpPr>
        <p:spPr>
          <a:xfrm>
            <a:off x="1264285" y="1537335"/>
            <a:ext cx="6359525" cy="1568450"/>
          </a:xfrm>
          <a:prstGeom prst="rect">
            <a:avLst/>
          </a:prstGeom>
          <a:noFill/>
        </p:spPr>
        <p:txBody>
          <a:bodyPr wrap="square" rtlCol="0" anchor="t">
            <a:spAutoFit/>
          </a:bodyPr>
          <a:lstStyle/>
          <a:p>
            <a:pPr algn="ctr"/>
            <a:r>
              <a:rPr lang="en-US" altLang="zh-CN" sz="4800" spc="600" dirty="0">
                <a:solidFill>
                  <a:schemeClr val="bg1"/>
                </a:solidFill>
                <a:latin typeface="Heiti SC Medium" panose="02000000000000000000" charset="-122"/>
                <a:ea typeface="Heiti SC Medium" panose="02000000000000000000" charset="-122"/>
                <a:cs typeface="Heiti SC Medium" panose="02000000000000000000" charset="-122"/>
                <a:sym typeface="+mn-ea"/>
              </a:rPr>
              <a:t>Thanks for your listening!</a:t>
            </a:r>
            <a:endParaRPr lang="en-US" altLang="zh-CN" sz="4800" spc="600" dirty="0">
              <a:solidFill>
                <a:schemeClr val="bg1"/>
              </a:solidFill>
              <a:latin typeface="Heiti SC Medium" panose="02000000000000000000" charset="-122"/>
              <a:ea typeface="Heiti SC Medium" panose="02000000000000000000" charset="-122"/>
              <a:cs typeface="Heiti SC Medium"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8560" y="431800"/>
            <a:ext cx="2322195" cy="521970"/>
          </a:xfrm>
          <a:prstGeom prst="rect">
            <a:avLst/>
          </a:prstGeom>
          <a:noFill/>
        </p:spPr>
        <p:txBody>
          <a:bodyPr wrap="square" rtlCol="0" anchor="t">
            <a:spAutoFit/>
          </a:bodyPr>
          <a:lstStyle/>
          <a:p>
            <a:pPr algn="ctr">
              <a:defRPr/>
            </a:pPr>
            <a:r>
              <a:rPr lang="en-US" altLang="zh-CN" sz="2800" b="1">
                <a:latin typeface="Helvetica Bold" charset="0"/>
                <a:cs typeface="Helvetica Bold" charset="0"/>
                <a:sym typeface="+mn-ea"/>
              </a:rPr>
              <a:t>Background</a:t>
            </a:r>
            <a:endParaRPr lang="en-US" altLang="zh-CN" sz="2800" b="1" kern="100" dirty="0">
              <a:solidFill>
                <a:schemeClr val="accent1"/>
              </a:solidFill>
              <a:latin typeface="Impact" panose="020B0806030902050204" pitchFamily="34" charset="0"/>
              <a:ea typeface="+mj-ea"/>
              <a:cs typeface="Times New Roman" panose="02020603050405020304" pitchFamily="18" charset="0"/>
              <a:sym typeface="+mn-ea"/>
            </a:endParaRPr>
          </a:p>
        </p:txBody>
      </p:sp>
      <p:pic>
        <p:nvPicPr>
          <p:cNvPr id="4" name="Picture 3"/>
          <p:cNvPicPr>
            <a:picLocks noChangeAspect="1"/>
          </p:cNvPicPr>
          <p:nvPr/>
        </p:nvPicPr>
        <p:blipFill>
          <a:blip r:embed="rId1"/>
          <a:srcRect t="8209"/>
          <a:stretch>
            <a:fillRect/>
          </a:stretch>
        </p:blipFill>
        <p:spPr>
          <a:xfrm>
            <a:off x="1497965" y="1211580"/>
            <a:ext cx="6147435" cy="28543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03250" y="953770"/>
            <a:ext cx="4544060" cy="398780"/>
          </a:xfrm>
          <a:prstGeom prst="rect">
            <a:avLst/>
          </a:prstGeom>
          <a:noFill/>
        </p:spPr>
        <p:txBody>
          <a:bodyPr wrap="square" rtlCol="0">
            <a:spAutoFit/>
          </a:bodyPr>
          <a:p>
            <a:pPr marL="285750" indent="-285750">
              <a:buFont typeface="Wingdings" panose="05000000000000000000" charset="0"/>
              <a:buChar char=""/>
            </a:pPr>
            <a:r>
              <a:rPr lang="en-US" altLang="zh-CN" sz="2000">
                <a:latin typeface="Helvetica Regular" charset="0"/>
                <a:cs typeface="Helvetica Regular" charset="0"/>
              </a:rPr>
              <a:t>The limitation of Boolean Search</a:t>
            </a:r>
            <a:r>
              <a:rPr lang="en-US" altLang="zh-CN"/>
              <a:t> 	</a:t>
            </a:r>
            <a:endParaRPr lang="en-US" altLang="zh-CN"/>
          </a:p>
        </p:txBody>
      </p:sp>
      <p:pic>
        <p:nvPicPr>
          <p:cNvPr id="4" name="图片 3"/>
          <p:cNvPicPr>
            <a:picLocks noChangeAspect="1"/>
          </p:cNvPicPr>
          <p:nvPr/>
        </p:nvPicPr>
        <p:blipFill>
          <a:blip r:embed="rId1"/>
          <a:stretch>
            <a:fillRect/>
          </a:stretch>
        </p:blipFill>
        <p:spPr>
          <a:xfrm>
            <a:off x="4909820" y="800735"/>
            <a:ext cx="3996055" cy="3282315"/>
          </a:xfrm>
          <a:prstGeom prst="rect">
            <a:avLst/>
          </a:prstGeom>
        </p:spPr>
      </p:pic>
      <p:sp>
        <p:nvSpPr>
          <p:cNvPr id="5" name="文本框 4"/>
          <p:cNvSpPr txBox="1"/>
          <p:nvPr/>
        </p:nvSpPr>
        <p:spPr>
          <a:xfrm>
            <a:off x="875665" y="1842135"/>
            <a:ext cx="3515995" cy="1198880"/>
          </a:xfrm>
          <a:prstGeom prst="rect">
            <a:avLst/>
          </a:prstGeom>
          <a:noFill/>
        </p:spPr>
        <p:txBody>
          <a:bodyPr wrap="square" rtlCol="0">
            <a:spAutoFit/>
          </a:bodyPr>
          <a:p>
            <a:pPr algn="l"/>
            <a:r>
              <a:rPr lang="zh-CN" altLang="en-US">
                <a:latin typeface="Helvetica Regular" charset="0"/>
                <a:cs typeface="Helvetica Regular" charset="0"/>
              </a:rPr>
              <a:t>For the query in this example, patent II is about new energy cars but is not </a:t>
            </a:r>
            <a:r>
              <a:rPr lang="en-US" altLang="zh-CN">
                <a:latin typeface="Helvetica Regular" charset="0"/>
                <a:cs typeface="Helvetica Regular" charset="0"/>
              </a:rPr>
              <a:t>retrieved</a:t>
            </a:r>
            <a:r>
              <a:rPr lang="zh-CN" altLang="en-US">
                <a:latin typeface="Helvetica Regular" charset="0"/>
                <a:cs typeface="Helvetica Regular" charset="0"/>
              </a:rPr>
              <a:t>, due to the non-existence of keywords.</a:t>
            </a:r>
            <a:endParaRPr lang="zh-CN" altLang="en-US">
              <a:latin typeface="Helvetica Regular" charset="0"/>
              <a:cs typeface="Helvetica Regular" charset="0"/>
            </a:endParaRPr>
          </a:p>
        </p:txBody>
      </p:sp>
      <p:sp>
        <p:nvSpPr>
          <p:cNvPr id="6" name="文本框 5"/>
          <p:cNvSpPr txBox="1"/>
          <p:nvPr/>
        </p:nvSpPr>
        <p:spPr>
          <a:xfrm>
            <a:off x="4762500" y="4083050"/>
            <a:ext cx="3996055" cy="368300"/>
          </a:xfrm>
          <a:prstGeom prst="rect">
            <a:avLst/>
          </a:prstGeom>
          <a:noFill/>
        </p:spPr>
        <p:txBody>
          <a:bodyPr wrap="none" rtlCol="0">
            <a:spAutoFit/>
          </a:bodyPr>
          <a:p>
            <a:r>
              <a:rPr lang="en-US" altLang="zh-CN"/>
              <a:t>Figure 1: Boolean &amp; Semantic Search</a:t>
            </a:r>
            <a:endParaRPr lang="en-US" altLang="zh-CN"/>
          </a:p>
        </p:txBody>
      </p:sp>
      <p:sp>
        <p:nvSpPr>
          <p:cNvPr id="9" name="文本框 8"/>
          <p:cNvSpPr txBox="1"/>
          <p:nvPr/>
        </p:nvSpPr>
        <p:spPr>
          <a:xfrm>
            <a:off x="1178560" y="431800"/>
            <a:ext cx="2322195" cy="521970"/>
          </a:xfrm>
          <a:prstGeom prst="rect">
            <a:avLst/>
          </a:prstGeom>
          <a:noFill/>
        </p:spPr>
        <p:txBody>
          <a:bodyPr wrap="square" rtlCol="0" anchor="t">
            <a:spAutoFit/>
          </a:bodyPr>
          <a:p>
            <a:pPr algn="ctr">
              <a:defRPr/>
            </a:pPr>
            <a:r>
              <a:rPr lang="en-US" altLang="zh-CN" sz="2800" b="1">
                <a:latin typeface="Helvetica Bold" charset="0"/>
                <a:cs typeface="Helvetica Bold" charset="0"/>
                <a:sym typeface="+mn-ea"/>
              </a:rPr>
              <a:t>Background</a:t>
            </a:r>
            <a:endParaRPr lang="en-US" altLang="zh-CN" sz="2800" b="1" kern="100" dirty="0">
              <a:solidFill>
                <a:schemeClr val="accent1"/>
              </a:solidFill>
              <a:latin typeface="Impact" panose="020B0806030902050204" pitchFamily="34" charset="0"/>
              <a:ea typeface="+mj-ea"/>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1298575" y="2087245"/>
            <a:ext cx="6768465" cy="2536825"/>
          </a:xfrm>
          <a:prstGeom prst="rect">
            <a:avLst/>
          </a:prstGeom>
        </p:spPr>
      </p:pic>
      <p:sp>
        <p:nvSpPr>
          <p:cNvPr id="3" name="文本框 2"/>
          <p:cNvSpPr txBox="1"/>
          <p:nvPr/>
        </p:nvSpPr>
        <p:spPr>
          <a:xfrm>
            <a:off x="1246505" y="471805"/>
            <a:ext cx="4544060" cy="368300"/>
          </a:xfrm>
          <a:prstGeom prst="rect">
            <a:avLst/>
          </a:prstGeom>
          <a:noFill/>
        </p:spPr>
        <p:txBody>
          <a:bodyPr wrap="square" rtlCol="0">
            <a:spAutoFit/>
          </a:bodyPr>
          <a:p>
            <a:pPr marL="285750" indent="-285750">
              <a:buFont typeface="Wingdings" panose="05000000000000000000" charset="0"/>
              <a:buChar char=""/>
            </a:pPr>
            <a:r>
              <a:rPr lang="en-US" altLang="zh-CN"/>
              <a:t>Data Previews 	</a:t>
            </a:r>
            <a:endParaRPr lang="en-US" altLang="zh-CN"/>
          </a:p>
        </p:txBody>
      </p:sp>
      <p:sp>
        <p:nvSpPr>
          <p:cNvPr id="4" name="文本框 3"/>
          <p:cNvSpPr txBox="1"/>
          <p:nvPr/>
        </p:nvSpPr>
        <p:spPr>
          <a:xfrm>
            <a:off x="1298575" y="864235"/>
            <a:ext cx="7081520" cy="1198880"/>
          </a:xfrm>
          <a:prstGeom prst="rect">
            <a:avLst/>
          </a:prstGeom>
          <a:noFill/>
        </p:spPr>
        <p:txBody>
          <a:bodyPr wrap="square" rtlCol="0" anchor="t">
            <a:spAutoFit/>
          </a:bodyPr>
          <a:p>
            <a:r>
              <a:rPr lang="zh-CN" altLang="en-US"/>
              <a:t>Patent documents follow a standardized structure and consist of typical elements: the unstructured textual, such as title, abstract, description, and claims; the structured tags, such as applicant, classification, region, and so on</a:t>
            </a:r>
            <a:r>
              <a:rPr lang="en-US" altLang="zh-CN"/>
              <a:t>.</a:t>
            </a:r>
            <a:endParaRPr lang="en-US" altLang="zh-CN"/>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46505" y="471805"/>
            <a:ext cx="4544060" cy="368300"/>
          </a:xfrm>
          <a:prstGeom prst="rect">
            <a:avLst/>
          </a:prstGeom>
          <a:noFill/>
        </p:spPr>
        <p:txBody>
          <a:bodyPr wrap="square" rtlCol="0">
            <a:spAutoFit/>
          </a:bodyPr>
          <a:p>
            <a:pPr marL="285750" indent="-285750">
              <a:buFont typeface="Wingdings" panose="05000000000000000000" charset="0"/>
              <a:buChar char=""/>
            </a:pPr>
            <a:r>
              <a:rPr lang="en-US" altLang="zh-CN"/>
              <a:t>Problems to solve</a:t>
            </a:r>
            <a:endParaRPr lang="en-US" altLang="zh-CN"/>
          </a:p>
        </p:txBody>
      </p:sp>
      <p:sp>
        <p:nvSpPr>
          <p:cNvPr id="4" name="文本框 3"/>
          <p:cNvSpPr txBox="1"/>
          <p:nvPr/>
        </p:nvSpPr>
        <p:spPr>
          <a:xfrm>
            <a:off x="1113155" y="840105"/>
            <a:ext cx="7515860" cy="2030095"/>
          </a:xfrm>
          <a:prstGeom prst="rect">
            <a:avLst/>
          </a:prstGeom>
          <a:noFill/>
        </p:spPr>
        <p:txBody>
          <a:bodyPr wrap="square" rtlCol="0">
            <a:spAutoFit/>
          </a:bodyPr>
          <a:p>
            <a:pPr marL="285750" indent="-285750">
              <a:buFont typeface="Wingdings" panose="05000000000000000000" charset="0"/>
              <a:buChar char=""/>
            </a:pPr>
            <a:endParaRPr lang="zh-CN" altLang="en-US"/>
          </a:p>
          <a:p>
            <a:pPr marL="285750" indent="-285750">
              <a:buFont typeface="Wingdings" panose="05000000000000000000" charset="0"/>
              <a:buChar char=""/>
            </a:pPr>
            <a:endParaRPr lang="en-US" altLang="zh-CN"/>
          </a:p>
          <a:p>
            <a:pPr marL="285750" indent="-285750">
              <a:buFont typeface="Wingdings" panose="05000000000000000000" charset="0"/>
              <a:buChar char=""/>
            </a:pPr>
            <a:r>
              <a:rPr lang="en-US" altLang="zh-CN"/>
              <a:t>As we metioned above, how to take full advantage of the semi-structured nature of patents?</a:t>
            </a:r>
            <a:endParaRPr lang="zh-CN" altLang="en-US"/>
          </a:p>
          <a:p>
            <a:pPr marL="285750" indent="-285750">
              <a:buFont typeface="Wingdings" panose="05000000000000000000" charset="0"/>
              <a:buChar char=""/>
            </a:pPr>
            <a:endParaRPr lang="en-US" altLang="zh-CN"/>
          </a:p>
          <a:p>
            <a:pPr marL="285750" indent="-285750">
              <a:buFont typeface="Wingdings" panose="05000000000000000000" charset="0"/>
              <a:buChar char=""/>
            </a:pPr>
            <a:r>
              <a:rPr lang="zh-CN" altLang="en-US"/>
              <a:t> how to solve the lengthiness of patents?  </a:t>
            </a:r>
            <a:endParaRPr lang="en-US" altLang="zh-CN"/>
          </a:p>
          <a:p>
            <a:pPr marL="285750" indent="-285750">
              <a:buFont typeface="Wingdings" panose="05000000000000000000" charset="0"/>
              <a:buChar char=""/>
            </a:pPr>
            <a:endParaRPr lang="en-US" altLang="zh-CN"/>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39520" y="521335"/>
            <a:ext cx="2468880" cy="368300"/>
          </a:xfrm>
          <a:prstGeom prst="rect">
            <a:avLst/>
          </a:prstGeom>
          <a:noFill/>
        </p:spPr>
        <p:txBody>
          <a:bodyPr wrap="none" rtlCol="0" anchor="t">
            <a:spAutoFit/>
          </a:bodyPr>
          <a:p>
            <a:pPr marL="285750" indent="-285750">
              <a:buFont typeface="Wingdings" panose="05000000000000000000" charset="0"/>
              <a:buChar char=""/>
            </a:pPr>
            <a:r>
              <a:rPr lang="en-US" altLang="zh-CN">
                <a:sym typeface="+mn-ea"/>
              </a:rPr>
              <a:t>Our Contributions 	</a:t>
            </a:r>
            <a:endParaRPr lang="zh-CN" altLang="en-US"/>
          </a:p>
        </p:txBody>
      </p:sp>
      <p:sp>
        <p:nvSpPr>
          <p:cNvPr id="3" name="文本框 2"/>
          <p:cNvSpPr txBox="1"/>
          <p:nvPr/>
        </p:nvSpPr>
        <p:spPr>
          <a:xfrm>
            <a:off x="1005205" y="850900"/>
            <a:ext cx="7625715" cy="3441700"/>
          </a:xfrm>
          <a:prstGeom prst="rect">
            <a:avLst/>
          </a:prstGeom>
          <a:noFill/>
        </p:spPr>
        <p:txBody>
          <a:bodyPr wrap="square" rtlCol="0" anchor="t">
            <a:spAutoFit/>
          </a:bodyPr>
          <a:p>
            <a:pPr marL="285750" indent="-285750">
              <a:lnSpc>
                <a:spcPct val="110000"/>
              </a:lnSpc>
              <a:buFont typeface="Wingdings" panose="05000000000000000000" charset="0"/>
              <a:buChar char=""/>
            </a:pPr>
            <a:r>
              <a:rPr lang="zh-CN" altLang="en-US"/>
              <a:t>We propose CoPatE: a novel framework of Contrastive Learning for Patent Embeddings, where a patent semantic compression and a tag auxiliary learning modules are well-designed to handle the claims and the tags of the patents. And it is capable of discovering the latent semantics of the complex semi-structured patents.</a:t>
            </a:r>
            <a:endParaRPr lang="zh-CN" altLang="en-US"/>
          </a:p>
          <a:p>
            <a:pPr marL="285750" indent="-285750">
              <a:lnSpc>
                <a:spcPct val="110000"/>
              </a:lnSpc>
              <a:buFont typeface="Wingdings" panose="05000000000000000000" charset="0"/>
              <a:buChar char=""/>
            </a:pPr>
            <a:endParaRPr lang="zh-CN" altLang="en-US"/>
          </a:p>
          <a:p>
            <a:pPr marL="285750" indent="-285750">
              <a:lnSpc>
                <a:spcPct val="110000"/>
              </a:lnSpc>
              <a:buFont typeface="Wingdings" panose="05000000000000000000" charset="0"/>
              <a:buChar char=""/>
            </a:pPr>
            <a:r>
              <a:rPr lang="zh-CN" altLang="en-US"/>
              <a:t>Supervised contrastive learning is resorted to optimize the embeddings of the patents with CoPatE, where a tailored loss function is presented to fully utilize the hierarchical categories of the patents by dynamic generating of positive and negative samples.</a:t>
            </a:r>
            <a:endParaRPr lang="zh-CN" altLang="en-US"/>
          </a:p>
          <a:p>
            <a:pPr indent="0">
              <a:lnSpc>
                <a:spcPct val="110000"/>
              </a:lnSpc>
              <a:buFont typeface="Wingdings" panose="05000000000000000000" charset="0"/>
              <a:buNone/>
            </a:pPr>
            <a:endParaRPr lang="zh-CN" alt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197610" y="602615"/>
            <a:ext cx="6748780" cy="3665855"/>
          </a:xfrm>
          <a:prstGeom prst="rect">
            <a:avLst/>
          </a:prstGeom>
        </p:spPr>
      </p:pic>
      <p:sp>
        <p:nvSpPr>
          <p:cNvPr id="4" name="文本框 3"/>
          <p:cNvSpPr txBox="1"/>
          <p:nvPr/>
        </p:nvSpPr>
        <p:spPr>
          <a:xfrm>
            <a:off x="1178560" y="431800"/>
            <a:ext cx="2322195" cy="521970"/>
          </a:xfrm>
          <a:prstGeom prst="rect">
            <a:avLst/>
          </a:prstGeom>
          <a:noFill/>
        </p:spPr>
        <p:txBody>
          <a:bodyPr wrap="square" rtlCol="0" anchor="t">
            <a:spAutoFit/>
          </a:bodyPr>
          <a:lstStyle/>
          <a:p>
            <a:pPr algn="ctr">
              <a:defRPr/>
            </a:pPr>
            <a:r>
              <a:rPr lang="en-US" altLang="zh-CN" sz="2800" b="1">
                <a:latin typeface="Helvetica Bold" charset="0"/>
                <a:cs typeface="Helvetica Bold" charset="0"/>
                <a:sym typeface="+mn-ea"/>
              </a:rPr>
              <a:t>Methodolody</a:t>
            </a:r>
            <a:endParaRPr lang="en-US" altLang="zh-CN" sz="2800" b="1" kern="100" dirty="0">
              <a:solidFill>
                <a:schemeClr val="accent1"/>
              </a:solidFill>
              <a:latin typeface="Impact" panose="020B0806030902050204" pitchFamily="34" charset="0"/>
              <a:ea typeface="+mj-ea"/>
              <a:cs typeface="Times New Roman" panose="02020603050405020304" pitchFamily="18" charset="0"/>
              <a:sym typeface="+mn-ea"/>
            </a:endParaRPr>
          </a:p>
        </p:txBody>
      </p:sp>
      <p:sp>
        <p:nvSpPr>
          <p:cNvPr id="6" name="文本框 5"/>
          <p:cNvSpPr txBox="1"/>
          <p:nvPr/>
        </p:nvSpPr>
        <p:spPr>
          <a:xfrm>
            <a:off x="959485" y="1021080"/>
            <a:ext cx="7625715" cy="368300"/>
          </a:xfrm>
          <a:prstGeom prst="rect">
            <a:avLst/>
          </a:prstGeom>
          <a:noFill/>
        </p:spPr>
        <p:txBody>
          <a:bodyPr wrap="square" rtlCol="0">
            <a:spAutoFit/>
          </a:bodyPr>
          <a:p>
            <a:endParaRPr lang="en-US" altLang="zh-CN"/>
          </a:p>
        </p:txBody>
      </p:sp>
      <p:sp>
        <p:nvSpPr>
          <p:cNvPr id="9" name="文本框 8"/>
          <p:cNvSpPr txBox="1"/>
          <p:nvPr/>
        </p:nvSpPr>
        <p:spPr>
          <a:xfrm>
            <a:off x="1835150" y="4268470"/>
            <a:ext cx="5875020" cy="368300"/>
          </a:xfrm>
          <a:prstGeom prst="rect">
            <a:avLst/>
          </a:prstGeom>
          <a:noFill/>
        </p:spPr>
        <p:txBody>
          <a:bodyPr wrap="none" rtlCol="0">
            <a:spAutoFit/>
          </a:bodyPr>
          <a:p>
            <a:pPr algn="l"/>
            <a:r>
              <a:rPr lang="en-US" altLang="zh-CN"/>
              <a:t>Figure 2: </a:t>
            </a:r>
            <a:r>
              <a:rPr lang="zh-CN" altLang="en-US"/>
              <a:t>The architecture and work-flow of the CoPatE.</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46505" y="471805"/>
            <a:ext cx="4544060" cy="368300"/>
          </a:xfrm>
          <a:prstGeom prst="rect">
            <a:avLst/>
          </a:prstGeom>
          <a:noFill/>
        </p:spPr>
        <p:txBody>
          <a:bodyPr wrap="square" rtlCol="0">
            <a:spAutoFit/>
          </a:bodyPr>
          <a:p>
            <a:pPr marL="285750" indent="-285750">
              <a:buFont typeface="Wingdings" panose="05000000000000000000" charset="0"/>
              <a:buChar char=""/>
            </a:pPr>
            <a:r>
              <a:rPr lang="en-US" altLang="zh-CN"/>
              <a:t>Patent Semantic Compression	</a:t>
            </a:r>
            <a:endParaRPr lang="en-US" altLang="zh-CN"/>
          </a:p>
        </p:txBody>
      </p:sp>
      <p:pic>
        <p:nvPicPr>
          <p:cNvPr id="2" name="图片 1"/>
          <p:cNvPicPr>
            <a:picLocks noChangeAspect="1"/>
          </p:cNvPicPr>
          <p:nvPr/>
        </p:nvPicPr>
        <p:blipFill>
          <a:blip r:embed="rId1"/>
          <a:stretch>
            <a:fillRect/>
          </a:stretch>
        </p:blipFill>
        <p:spPr>
          <a:xfrm>
            <a:off x="1663700" y="1037590"/>
            <a:ext cx="5816600" cy="2396490"/>
          </a:xfrm>
          <a:prstGeom prst="rect">
            <a:avLst/>
          </a:prstGeom>
        </p:spPr>
      </p:pic>
      <p:sp>
        <p:nvSpPr>
          <p:cNvPr id="4" name="文本框 3"/>
          <p:cNvSpPr txBox="1"/>
          <p:nvPr/>
        </p:nvSpPr>
        <p:spPr>
          <a:xfrm>
            <a:off x="2753995" y="3434080"/>
            <a:ext cx="4025900" cy="368300"/>
          </a:xfrm>
          <a:prstGeom prst="rect">
            <a:avLst/>
          </a:prstGeom>
          <a:noFill/>
        </p:spPr>
        <p:txBody>
          <a:bodyPr wrap="none" rtlCol="0">
            <a:spAutoFit/>
          </a:bodyPr>
          <a:p>
            <a:pPr algn="l"/>
            <a:r>
              <a:rPr lang="en-US" altLang="zh-CN"/>
              <a:t>Figure 3: Tree hierarchy of the claims.</a:t>
            </a:r>
            <a:endParaRPr lang="en-US" altLang="zh-CN"/>
          </a:p>
        </p:txBody>
      </p:sp>
    </p:spTree>
  </p:cSld>
  <p:clrMapOvr>
    <a:masterClrMapping/>
  </p:clrMapOvr>
  <mc:AlternateContent xmlns:mc="http://schemas.openxmlformats.org/markup-compatibility/2006">
    <mc:Choice xmlns:p14="http://schemas.microsoft.com/office/powerpoint/2010/main" Requires="p14">
      <p:transition p14:dur="349">
        <p:fade/>
      </p:transition>
    </mc:Choice>
    <mc:Fallback>
      <p:transition>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TABLE_BEAUTIFY" val="smartTable{36cd0e9a-3f76-4f0b-a41e-0b6db2fac0cf}"/>
</p:tagLst>
</file>

<file path=ppt/tags/tag3.xml><?xml version="1.0" encoding="utf-8"?>
<p:tagLst xmlns:p="http://schemas.openxmlformats.org/presentationml/2006/main">
  <p:tag name="KSO_WPP_MARK_KEY" val="eb80043f-79f2-41b5-bbf1-4148076cdb25"/>
  <p:tag name="COMMONDATA" val="eyJoZGlkIjoiNjNlYjRhNjBjNWFlMTMxNGJlZTZiZGRjYTVjYjgwZDYifQ=="/>
</p:tagLst>
</file>

<file path=ppt/theme/theme1.xml><?xml version="1.0" encoding="utf-8"?>
<a:theme xmlns:a="http://schemas.openxmlformats.org/drawingml/2006/main" name="Office 主题">
  <a:themeElements>
    <a:clrScheme name="3蓝色拼接毕业答辩">
      <a:dk1>
        <a:sysClr val="windowText" lastClr="000000"/>
      </a:dk1>
      <a:lt1>
        <a:sysClr val="window" lastClr="FFFFFF"/>
      </a:lt1>
      <a:dk2>
        <a:srgbClr val="EEF2F5"/>
      </a:dk2>
      <a:lt2>
        <a:srgbClr val="E7E6E6"/>
      </a:lt2>
      <a:accent1>
        <a:srgbClr val="4D6798"/>
      </a:accent1>
      <a:accent2>
        <a:srgbClr val="74BA9A"/>
      </a:accent2>
      <a:accent3>
        <a:srgbClr val="A7D6C4"/>
      </a:accent3>
      <a:accent4>
        <a:srgbClr val="BFCAB9"/>
      </a:accent4>
      <a:accent5>
        <a:srgbClr val="F2EBE5"/>
      </a:accent5>
      <a:accent6>
        <a:srgbClr val="70AD47"/>
      </a:accent6>
      <a:hlink>
        <a:srgbClr val="000000"/>
      </a:hlink>
      <a:folHlink>
        <a:srgbClr val="954F72"/>
      </a:folHlink>
    </a:clrScheme>
    <a:fontScheme name="标准3">
      <a:majorFont>
        <a:latin typeface="华文细黑"/>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334E55B0-647D-440b-865C-3EC943EB4CBC-1">
      <extobjdata type="334E55B0-647D-440b-865C-3EC943EB4CBC" data="ewoJIkltZ1NldHRpbmdKc29uIiA6ICJ7XCJkcGlcIjpcIjYwMFwiLFwiZm9ybWF0XCI6XCJQTkdcIixcInRyYW5zcGFyZW50XCI6dHJ1ZSxcImF1dG9cIjpmYWxzZX0iLAoJIkxhdGV4IiA6ICJYRnNnWEdsdUlDQmNYUT09IiwKCSJMYXRleEltZ0Jhc2U2NCIgOiAiaVZCT1J3MEtHZ29BQUFBTlNVaEVVZ0FBQUNzQUFBQXhCQU1BQUFDeFBrME9BQUFBTUZCTVZFWC8vLzhBQUFBQUFBQUFBQUFBQUFBQUFBQUFBQUFBQUFBQUFBQUFBQUFBQUFBQUFBQUFBQUFBQUFBQUFBQUFBQUF2M2FCN0FBQUFEM1JTVGxNQVJJbTczZStyRUdZaW1WUXl6WGFmLy91VEFBQUFDWEJJV1hNQUFBN0VBQUFPeEFHVkt3NGJBQUFCUjBsRVFWUTRFVzJVdnpJRFVSakZQMzlXSkdFMnZJRG9kRkVvZFBFR2FOS3VRcVdSMGpDR1I0aUdSekFxVkFwbXBGUEdlQUVhcFRFbU5wZ3hqcHRrNzlrejNLKzV2L1BiNzJhemUvZGVNOWJzVW9KaE5laHNwNTY1L2xEeC9sZ2swbWFtZDUxTnR4YXVCM1Y1bDlsSlo1ZGJmaWJIYytDTWdiQVBuRElRQ2duV0dYSVlSOWZmT3BkbWRXeG96TGlFYnNCYUIvY2gvWWovLzlpc2pNOVFjeFQramR2OGZlbXM3VlFUR1Q5RWdUSStKQkZMV0NFTFRBZWYzR0k4U1JNeHh2ek0zMnFiSGVqYVp1eVdPS1RkQTRhMCszeGlYUEErQWhHcWtvaGpXQ1FMakdKTkVyR0liN0xDYWs4VHVZWW1XYUFUZmlrVCtKSW1Zakg4OVZnTmgrd1JpUEFtaVRnbFc0alN3Vnk0M2UyY3FyWjVmc1Y3eTdPTUl3bDZiY2tlM1o3cVh2a2c0N05iM0llYkV6RkQ3SHRXZmhRVVhpZ2RWUEpwZTV1OHdLTmdjTFZ3eEtQZ0Y2NHk2cktIUy9QZEFBQUFBRWxGVGtTdVFtQ0MiCn0K"/>
    </extobj>
    <extobj name="334E55B0-647D-440b-865C-3EC943EB4CBC-2">
      <extobjdata type="334E55B0-647D-440b-865C-3EC943EB4CBC" data="ewoJIkltZ1NldHRpbmdKc29uIiA6ICJ7XCJkcGlcIjpcIjYwMFwiLFwiZm9ybWF0XCI6XCJQTkdcIixcInRyYW5zcGFyZW50XCI6dHJ1ZSxcImF1dG9cIjpmYWxzZX0iLAoJIkxhdGV4IiA6ICJJQ1JjWkdGbloyVnlKQT09IiwKCSJMYXRleEltZ0Jhc2U2NCIgOiAiaVZCT1J3MEtHZ29BQUFBTlNVaEVVZ0FBQUIwQUFBQk1CQU1BQUFCamI2RnVBQUFBTUZCTVZFWC8vLzhBQUFBQUFBQUFBQUFBQUFBQUFBQUFBQUFBQUFBQUFBQUFBQUFBQUFBQUFBQUFBQUFBQUFBQUFBQUFBQUF2M2FCN0FBQUFEM1JTVGxNQVJOM05FTHRVWmpMdnE0bVpJbllkOFVhM0FBQUFDWEJJV1hNQUFBN0VBQUFPeEFHVkt3NGJBQUFCVUVsRVFWUTRFWVdUUFZJQ1FSQ0ZHeEIvS0pVdFV3TXBMd0EzMkwwQnBFYWFFK0FOTURLeUNoSURJd2lzTWxOdW9HVmlLSm1oUm9hS29DaitQWnRGeXU3SFZ0bkJ6bnoxcG1kMmVsNkx4TEUyaUNhVHlYY09xRmllQjNxV0Y0Qm55Nm83VHRINlJhQnAxK3YrQmNzQ2xCeTMwSFljb3VQNEREdU96N0hudUliSWNRTU9wZHozbkgveG5QNzBuSDMxbkJ0T09SVWVYblZsK1VuazV2TG9XS1FNb0g5eU1LeHU2V1FnVXRmaEx5S3B4YkE1S01aakpCbGdkQnBvL25vSWZPaXUxZnRJSkRjK2IvOGhtSjZTR1NzbTh1OEdkSHBMOTltZyt6NVNmYmgrWEYvNCt2Tjc4ZnV5UDlnUDdKY0UvcklYU3RDZHZ4TE82OW44LzNUK2YrV216V2RtL3lvWDdQb1ZZcTFYeWVyTTZ2ZUsxWlhiamx1NElPNDRMbEkvaExoeitqWjJIVi9QOUV2Z2RQWkhIVjJuMThoUDdLL0d5QzJmN1MvdEJCdmNiMHZrNXpUNVBmdHRzMFZXMzM3NUIrVDl5TjhRTERscEFBQUFBRWxGVGtTdVFtQ0MiCn0K"/>
    </extobj>
    <extobj name="334E55B0-647D-440b-865C-3EC943EB4CBC-3">
      <extobjdata type="334E55B0-647D-440b-865C-3EC943EB4CBC" data="ewoJIkltZ1NldHRpbmdKc29uIiA6ICJ7XCJkcGlcIjpcIjYwMFwiLFwiZm9ybWF0XCI6XCJQTkdcIixcInRyYW5zcGFyZW50XCI6dHJ1ZSxcImF1dG9cIjpmYWxzZX0iLAoJIkxhdGV4IiA6ICJKRnh6Y0dGa1pYTjFhWFFrIiwKCSJMYXRleEltZ0Jhc2U2NCIgOiAiaVZCT1J3MEtHZ29BQUFBTlNVaEVVZ0FBQURnQUFBQkhCQU1BQUFDZzNKazVBQUFBTUZCTVZFWC8vLzhBQUFBQUFBQUFBQUFBQUFBQUFBQUFBQUFBQUFBQUFBQUFBQUFBQUFBQUFBQUFBQUFBQUFBQUFBQUFBQUF2M2FCN0FBQUFEM1JTVGxNQXplOVVadDFFcXlKMm1USVF1NGtPeWswRkFBQUFDWEJJV1hNQUFBN0VBQUFPeEFHVkt3NGJBQUFCOEVsRVFWUklEYVZWT1U0RFFSQnN4R1VPQVRFSkFRRVNRakkvTUlGeit3Rkk4QU1Ua0pzZndBY1EvQUFueFBZUDRBY21JVFplWkc1VDlPd3hVNzNEa3JDQlhjZjBITDIxdXlKOHpXd3pLK0ZXVWhLWUhtR2ZxY0VMd0lZUm1Dd0NiOHdOUGdkZWpjQ2tDK0NNQmNJMTlYQkNBa05kc25wUlhiSjYwUzFuNHBnbjgzZ3A5ZEQyQW9OMFZ1Q0ROWSszc2tyMHZCSkFQaXR3R0RTUEdua2hwbDd5WUtYd2dHc3ZGcUFmekdoTFZCaVhka0poMUtWWjlzcmRiMWpUYkhqT2VqWXRyYkk1SGhTbkVOK2NNQ2EwS1NvRXhrV2xKaksrN25PM0gxdmhyRWUvbVRoSVM5TmN4WDRXNzErMjQ0Wk9YT1ZxUGE1S2xRczExeW84ZktsNVhtVzYyenFxTWpFUXFWb1N1SkRTbmVScDJsSnhTamZvUytaNXJNWFBjbWNGWmgvU1oycnhWQnBXWURhV0ZsT0xrMytZRFRzVnM0bDBtRm84L3Zzb2Z6VGhWZGJ0Vk16ZVpZYXB4Uyt5YkFWbWJ4STlZTUZ1eTJvZ1pmUWdNdlRhYWJPTFpyUHUrYkhRYmVuSkZXaXdTM1dJd2tDVFNHbDhWdE1uVEhNNjBqajZybXlvNllPN0ozS2piOFhpTVU4R3pzenpOMUV5ZEsvaXEyeEhuODdMU3hQMzNLUmZwSldoY3llOTFKUGFJNUxOZllkZHlrVnFsM1hzcER6enMxLzlkcHd3TjFoYjJUWUNFNzBKVDh3TjFuNjhHSUdKbnYrYnVjRWRlbk1adzVHUm5pOFNDNkdyNWxsQnl2KzNkZXl5OWdQMWpXQ2drWWlQSmdBQUFBQkpSVTVFcmtKZ2dnPT0iCn0K"/>
    </extobj>
  </extobjs>
</s:customData>
</file>

<file path=customXml/itemProps2.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4274</Words>
  <Application>WPS Presentation</Application>
  <PresentationFormat>全屏显示(16:9)</PresentationFormat>
  <Paragraphs>171</Paragraphs>
  <Slides>23</Slides>
  <Notes>0</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23</vt:i4>
      </vt:variant>
    </vt:vector>
  </HeadingPairs>
  <TitlesOfParts>
    <vt:vector size="50" baseType="lpstr">
      <vt:lpstr>Arial</vt:lpstr>
      <vt:lpstr>宋体</vt:lpstr>
      <vt:lpstr>Wingdings</vt:lpstr>
      <vt:lpstr>微软雅黑</vt:lpstr>
      <vt:lpstr>汉仪旗黑</vt:lpstr>
      <vt:lpstr>Helvetica Regular</vt:lpstr>
      <vt:lpstr>楷体</vt:lpstr>
      <vt:lpstr>Helvetica Bold</vt:lpstr>
      <vt:lpstr>汉仪楷体KW</vt:lpstr>
      <vt:lpstr>Wingdings</vt:lpstr>
      <vt:lpstr>Impact</vt:lpstr>
      <vt:lpstr>Times New Roman</vt:lpstr>
      <vt:lpstr>Helvetica Bold Oblique</vt:lpstr>
      <vt:lpstr>Heiti SC Medium</vt:lpstr>
      <vt:lpstr>Calibri Light</vt:lpstr>
      <vt:lpstr>Helvetica Neue</vt:lpstr>
      <vt:lpstr>宋体</vt:lpstr>
      <vt:lpstr>Arial Unicode MS</vt:lpstr>
      <vt:lpstr>华文细黑</vt:lpstr>
      <vt:lpstr>黑体-简</vt:lpstr>
      <vt:lpstr>微软雅黑 Light</vt:lpstr>
      <vt:lpstr>汉仪中黑KW</vt:lpstr>
      <vt:lpstr>等线</vt:lpstr>
      <vt:lpstr>汉仪中等线KW</vt:lpstr>
      <vt:lpstr>汉仪书宋二KW</vt:lpstr>
      <vt:lpstr>Hiragino Sans CNS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哒哒 熊猫</dc:creator>
  <cp:lastModifiedBy>当AI已成往事</cp:lastModifiedBy>
  <cp:revision>1166</cp:revision>
  <dcterms:created xsi:type="dcterms:W3CDTF">2022-09-27T02:14:56Z</dcterms:created>
  <dcterms:modified xsi:type="dcterms:W3CDTF">2022-09-27T02:14:56Z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1033-4.2.2.6882</vt:lpwstr>
  </property>
  <property fmtid="{D5CDD505-2E9C-101B-9397-08002B2CF9AE}" pid="3" name="ICV">
    <vt:lpwstr>09A1D52EBD740FBC225C2963A0B68178</vt:lpwstr>
  </property>
</Properties>
</file>